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83" r:id="rId2"/>
    <p:sldId id="310" r:id="rId3"/>
    <p:sldId id="405" r:id="rId4"/>
    <p:sldId id="406" r:id="rId5"/>
    <p:sldId id="407" r:id="rId6"/>
    <p:sldId id="408" r:id="rId7"/>
    <p:sldId id="409" r:id="rId8"/>
    <p:sldId id="410" r:id="rId9"/>
    <p:sldId id="411" r:id="rId10"/>
    <p:sldId id="412" r:id="rId11"/>
    <p:sldId id="413" r:id="rId12"/>
    <p:sldId id="380" r:id="rId13"/>
    <p:sldId id="394" r:id="rId14"/>
    <p:sldId id="403" r:id="rId15"/>
    <p:sldId id="395" r:id="rId16"/>
    <p:sldId id="401" r:id="rId17"/>
    <p:sldId id="399" r:id="rId18"/>
    <p:sldId id="396" r:id="rId19"/>
    <p:sldId id="397" r:id="rId20"/>
    <p:sldId id="404" r:id="rId21"/>
    <p:sldId id="398" r:id="rId22"/>
    <p:sldId id="381" r:id="rId23"/>
    <p:sldId id="382" r:id="rId24"/>
    <p:sldId id="383" r:id="rId25"/>
    <p:sldId id="402" r:id="rId26"/>
    <p:sldId id="384" r:id="rId27"/>
    <p:sldId id="385" r:id="rId28"/>
    <p:sldId id="386" r:id="rId29"/>
    <p:sldId id="387" r:id="rId30"/>
    <p:sldId id="388" r:id="rId31"/>
    <p:sldId id="389" r:id="rId32"/>
    <p:sldId id="400" r:id="rId33"/>
    <p:sldId id="354"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6600"/>
    <a:srgbClr val="3399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108"/>
    <p:restoredTop sz="70596" autoAdjust="0"/>
  </p:normalViewPr>
  <p:slideViewPr>
    <p:cSldViewPr>
      <p:cViewPr varScale="1">
        <p:scale>
          <a:sx n="78" d="100"/>
          <a:sy n="78" d="100"/>
        </p:scale>
        <p:origin x="2172" y="84"/>
      </p:cViewPr>
      <p:guideLst>
        <p:guide orient="horz" pos="2160"/>
        <p:guide pos="2880"/>
      </p:guideLst>
    </p:cSldViewPr>
  </p:slideViewPr>
  <p:outlineViewPr>
    <p:cViewPr>
      <p:scale>
        <a:sx n="20" d="100"/>
        <a:sy n="20" d="100"/>
      </p:scale>
      <p:origin x="0" y="-4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241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E17EC91-520A-4B69-97E7-1588EC004065}"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E58D74C-173A-49AD-A3CB-FEBCFBAF90F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mailto:brian.fouch@fhwa.dot.gov"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mailto:steve.allen@state.tn.us"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marylandroads.com/"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mailto:kennedge@gov.ns.ca"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C5784F7F-D3B4-4375-B7A9-5BD2EFF59758}" type="slidenum">
              <a:rPr lang="en-US" smtClean="0"/>
              <a:pPr/>
              <a:t>1</a:t>
            </a:fld>
            <a:endParaRPr lang="en-US"/>
          </a:p>
        </p:txBody>
      </p:sp>
      <p:sp>
        <p:nvSpPr>
          <p:cNvPr id="36867" name="Rectangle 2"/>
          <p:cNvSpPr>
            <a:spLocks noGrp="1" noRot="1" noChangeAspect="1" noChangeArrowheads="1" noTextEdit="1"/>
          </p:cNvSpPr>
          <p:nvPr>
            <p:ph type="sldImg"/>
          </p:nvPr>
        </p:nvSpPr>
        <p:spPr>
          <a:xfrm>
            <a:off x="1108075" y="654050"/>
            <a:ext cx="4646613" cy="3484563"/>
          </a:xfrm>
          <a:ln/>
        </p:spPr>
      </p:sp>
      <p:sp>
        <p:nvSpPr>
          <p:cNvPr id="36868" name="Rectangle 3"/>
          <p:cNvSpPr>
            <a:spLocks noGrp="1" noChangeArrowheads="1"/>
          </p:cNvSpPr>
          <p:nvPr>
            <p:ph type="body" idx="1"/>
          </p:nvPr>
        </p:nvSpPr>
        <p:spPr>
          <a:xfrm>
            <a:off x="533400" y="4356100"/>
            <a:ext cx="5867400" cy="4138613"/>
          </a:xfrm>
          <a:noFill/>
          <a:ln/>
        </p:spPr>
        <p:txBody>
          <a:bodyPr/>
          <a:lstStyle/>
          <a:p>
            <a:pPr eaLnBrk="1" hangingPunct="1"/>
            <a:r>
              <a:rPr lang="en-US" b="1"/>
              <a:t>Key Message: </a:t>
            </a:r>
            <a:r>
              <a:rPr lang="en-US"/>
              <a:t>Introduce module</a:t>
            </a:r>
          </a:p>
          <a:p>
            <a:pPr eaLnBrk="1" hangingPunct="1"/>
            <a:r>
              <a:rPr lang="en-US" b="1"/>
              <a:t>Est. Presentation Time: </a:t>
            </a:r>
            <a:r>
              <a:rPr lang="en-US"/>
              <a:t>Less than 1 minute(s)</a:t>
            </a:r>
            <a:endParaRPr lang="en-US" b="1"/>
          </a:p>
          <a:p>
            <a:pPr eaLnBrk="1" hangingPunct="1"/>
            <a:r>
              <a:rPr lang="en-US" b="1"/>
              <a:t>Explanation of Cues/Builds: </a:t>
            </a:r>
            <a:r>
              <a:rPr lang="en-US"/>
              <a:t>None</a:t>
            </a:r>
          </a:p>
          <a:p>
            <a:pPr eaLnBrk="1" hangingPunct="1"/>
            <a:r>
              <a:rPr lang="en-US" b="1"/>
              <a:t>Suggested Comments: </a:t>
            </a:r>
            <a:r>
              <a:rPr lang="en-US"/>
              <a:t>In</a:t>
            </a:r>
            <a:r>
              <a:rPr lang="en-US" b="1"/>
              <a:t> </a:t>
            </a:r>
            <a:r>
              <a:rPr lang="en-US"/>
              <a:t>Module 6 we will present case study snapshots.</a:t>
            </a:r>
            <a:endParaRPr lang="en-US" b="1"/>
          </a:p>
          <a:p>
            <a:pPr eaLnBrk="1" hangingPunct="1"/>
            <a:r>
              <a:rPr lang="en-US" b="1"/>
              <a:t>Suggested Questions: </a:t>
            </a:r>
            <a:r>
              <a:rPr lang="en-US"/>
              <a:t>None</a:t>
            </a:r>
          </a:p>
          <a:p>
            <a:pPr eaLnBrk="1" hangingPunct="1"/>
            <a:r>
              <a:rPr lang="en-US" b="1"/>
              <a:t>Additional Information: Goal:</a:t>
            </a:r>
            <a:r>
              <a:rPr lang="en-US"/>
              <a:t> The goal of this module is to enable learners to discuss successful case studies that have used the analytical tools discussed in this course. </a:t>
            </a:r>
            <a:endParaRPr lang="en-US" b="1"/>
          </a:p>
          <a:p>
            <a:pPr eaLnBrk="1" hangingPunct="1"/>
            <a:r>
              <a:rPr lang="en-US" b="1"/>
              <a:t>Possible Problems: </a:t>
            </a:r>
            <a:r>
              <a:rPr lang="en-US"/>
              <a:t>None.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457200" y="4191000"/>
            <a:ext cx="5943600" cy="4724400"/>
          </a:xfrm>
        </p:spPr>
        <p:txBody>
          <a:bodyPr>
            <a:normAutofit fontScale="70000" lnSpcReduction="20000"/>
          </a:bodyPr>
          <a:lstStyle/>
          <a:p>
            <a:pPr eaLnBrk="1" hangingPunct="1">
              <a:defRPr/>
            </a:pPr>
            <a:r>
              <a:rPr lang="en-US" sz="1300" b="1" dirty="0"/>
              <a:t>Key Message: </a:t>
            </a:r>
            <a:r>
              <a:rPr lang="en-US" sz="1300" dirty="0"/>
              <a:t>Describe LCAP steps</a:t>
            </a:r>
          </a:p>
          <a:p>
            <a:pPr eaLnBrk="1" hangingPunct="1">
              <a:defRPr/>
            </a:pPr>
            <a:r>
              <a:rPr lang="en-US" sz="1300" b="1" dirty="0"/>
              <a:t>Est. Presentation Time: </a:t>
            </a:r>
            <a:r>
              <a:rPr lang="en-US" sz="1300" dirty="0"/>
              <a:t>Less than 2 minute(s)</a:t>
            </a:r>
          </a:p>
          <a:p>
            <a:pPr eaLnBrk="1" hangingPunct="1">
              <a:defRPr/>
            </a:pPr>
            <a:r>
              <a:rPr lang="en-US" sz="1300" b="1" dirty="0"/>
              <a:t>Explanation of Cues/Builds: </a:t>
            </a:r>
            <a:r>
              <a:rPr lang="en-US" sz="1300" dirty="0"/>
              <a:t>None</a:t>
            </a:r>
          </a:p>
          <a:p>
            <a:pPr>
              <a:defRPr/>
            </a:pPr>
            <a:r>
              <a:rPr lang="en-US" sz="1300" b="1" dirty="0"/>
              <a:t>Suggested Comments:</a:t>
            </a:r>
          </a:p>
          <a:p>
            <a:pPr>
              <a:defRPr/>
            </a:pPr>
            <a:r>
              <a:rPr lang="en-US" sz="1300" dirty="0"/>
              <a:t>STEP 1: Open existing file or Start new file. The user has the choice of opening an existing LCAP file or starting a new case for analysis.</a:t>
            </a:r>
          </a:p>
          <a:p>
            <a:pPr>
              <a:defRPr/>
            </a:pPr>
            <a:r>
              <a:rPr lang="en-US" sz="1300" dirty="0"/>
              <a:t>Enter project information. The Project Information screen allows the user to input data that defines the project. The project description, analyst’s name and date of analysis should be input here. The project description should contain information to identify the project, such as roadway name, direction of travel, segment of road, and work being performed.</a:t>
            </a:r>
          </a:p>
          <a:p>
            <a:pPr>
              <a:defRPr/>
            </a:pPr>
            <a:r>
              <a:rPr lang="en-US" sz="1300" dirty="0"/>
              <a:t>STEP 2: Input demand. The demand is an essential part of the LCAP program. Users may enter their own data or access SHA’s traffic data from the Traffic Monitoring website (http://www.marylandroads.com/tmsreports/).</a:t>
            </a:r>
          </a:p>
          <a:p>
            <a:pPr>
              <a:defRPr/>
            </a:pPr>
            <a:r>
              <a:rPr lang="en-US" sz="1300" dirty="0"/>
              <a:t>STEP 3: Describe the work zone. The closure analysis screen is used to determine the hours during the day when lanes can be closed without causing excessive queuing or delays. The user is prompted to select input options in terms of maximum allowable queue length or maximum allowable delay (to be highlighted in red or yellow when exceeded) and proposed lane closure hours. Using trial and error in the start and finish times of the work zone, lane closure schedules can be determined based on allowable queues or delays.</a:t>
            </a:r>
          </a:p>
          <a:p>
            <a:pPr>
              <a:defRPr/>
            </a:pPr>
            <a:r>
              <a:rPr lang="en-US" sz="1300" dirty="0"/>
              <a:t> Lane Closure Information—The user enters the total number of freeway lanes and the number of open lanes with the lane closure in effect.</a:t>
            </a:r>
          </a:p>
          <a:p>
            <a:pPr>
              <a:defRPr/>
            </a:pPr>
            <a:r>
              <a:rPr lang="en-US" sz="1300" dirty="0"/>
              <a:t> Capacity Information—The user enters the roadway capacity without and with the work zone in vehicles per hour per lane. The work zone capacity can be determined in four ways:</a:t>
            </a:r>
          </a:p>
          <a:p>
            <a:pPr>
              <a:defRPr/>
            </a:pPr>
            <a:r>
              <a:rPr lang="en-US" sz="1300" dirty="0"/>
              <a:t>1. engineering judgment,</a:t>
            </a:r>
          </a:p>
          <a:p>
            <a:pPr>
              <a:defRPr/>
            </a:pPr>
            <a:r>
              <a:rPr lang="en-US" sz="1300" dirty="0"/>
              <a:t>2. 1997 Highway Capacity Manual,</a:t>
            </a:r>
          </a:p>
          <a:p>
            <a:pPr>
              <a:defRPr/>
            </a:pPr>
            <a:r>
              <a:rPr lang="en-US" sz="1300" dirty="0"/>
              <a:t>3. University of Maryland Capacity Estimation equation, or</a:t>
            </a:r>
          </a:p>
          <a:p>
            <a:pPr>
              <a:defRPr/>
            </a:pPr>
            <a:r>
              <a:rPr lang="en-US" sz="1300" dirty="0"/>
              <a:t>4. 2000 Highway Capacity Manual equation.</a:t>
            </a:r>
          </a:p>
          <a:p>
            <a:pPr>
              <a:defRPr/>
            </a:pPr>
            <a:r>
              <a:rPr lang="en-US" sz="1300" dirty="0"/>
              <a:t> Output Type—The user selects queue length or delay as the measure of the work zones mobility impact. The user has the option of highlighting the output in red or yellow if the queue exceeds a specified length (miles) or the delay exceeds a specified period of time (minutes).</a:t>
            </a:r>
          </a:p>
          <a:p>
            <a:pPr>
              <a:defRPr/>
            </a:pPr>
            <a:r>
              <a:rPr lang="en-US" sz="1300" dirty="0"/>
              <a:t>STEP 4</a:t>
            </a:r>
          </a:p>
          <a:p>
            <a:pPr>
              <a:defRPr/>
            </a:pPr>
            <a:r>
              <a:rPr lang="en-US" sz="1300" dirty="0"/>
              <a:t>Save File. LCAP has the ability to save all of the data associated with the project.</a:t>
            </a:r>
          </a:p>
          <a:p>
            <a:pPr>
              <a:defRPr/>
            </a:pPr>
            <a:r>
              <a:rPr lang="en-US" sz="1300" b="1" dirty="0"/>
              <a:t>Suggested Questions: </a:t>
            </a:r>
            <a:r>
              <a:rPr lang="en-US" sz="1300" dirty="0"/>
              <a:t>None</a:t>
            </a:r>
          </a:p>
          <a:p>
            <a:pPr eaLnBrk="1" hangingPunct="1">
              <a:defRPr/>
            </a:pPr>
            <a:r>
              <a:rPr lang="en-US" sz="1300" b="1" dirty="0"/>
              <a:t>Additional Information: </a:t>
            </a:r>
            <a:r>
              <a:rPr lang="en-US" sz="1300" dirty="0"/>
              <a:t>http://www.ops.fhwa.dot.gov/wz/traffic_analysis/tatv9_wz/tatvol_9.pdf, PUBLICATION NO. FHWA-HOP-09-001, March 2009</a:t>
            </a:r>
          </a:p>
          <a:p>
            <a:pPr eaLnBrk="1" hangingPunct="1">
              <a:defRPr/>
            </a:pPr>
            <a:r>
              <a:rPr lang="en-US" sz="1300" b="1" dirty="0"/>
              <a:t>Possible Problems: </a:t>
            </a:r>
            <a:r>
              <a:rPr lang="en-US" sz="1300" dirty="0"/>
              <a:t>This case study was adapted from the LCAP User Guide available at http://marylandroads.com/safety/workzone.asp.</a:t>
            </a:r>
          </a:p>
          <a:p>
            <a:pPr>
              <a:defRPr/>
            </a:pPr>
            <a:endParaRPr lang="en-US" dirty="0"/>
          </a:p>
        </p:txBody>
      </p:sp>
      <p:sp>
        <p:nvSpPr>
          <p:cNvPr id="46084" name="Slide Number Placeholder 3"/>
          <p:cNvSpPr>
            <a:spLocks noGrp="1"/>
          </p:cNvSpPr>
          <p:nvPr>
            <p:ph type="sldNum" sz="quarter" idx="5"/>
          </p:nvPr>
        </p:nvSpPr>
        <p:spPr>
          <a:noFill/>
        </p:spPr>
        <p:txBody>
          <a:bodyPr/>
          <a:lstStyle/>
          <a:p>
            <a:fld id="{C5AD23D4-58FF-40E1-B874-25B671C449A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b="1" dirty="0"/>
              <a:t>Key Message: </a:t>
            </a:r>
            <a:r>
              <a:rPr lang="en-US" dirty="0"/>
              <a:t>Show LCAP sample output</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Here is a sample output from LCAP analysis. Notice the queue reported. </a:t>
            </a:r>
          </a:p>
          <a:p>
            <a:pPr>
              <a:defRPr/>
            </a:pPr>
            <a:r>
              <a:rPr lang="en-US" b="1" dirty="0"/>
              <a:t>Suggested Questions: </a:t>
            </a:r>
            <a:r>
              <a:rPr lang="en-US" dirty="0"/>
              <a:t>Is this an acceptable queue?</a:t>
            </a:r>
          </a:p>
          <a:p>
            <a:pPr eaLnBrk="1" hangingPunct="1">
              <a:defRPr/>
            </a:pPr>
            <a:r>
              <a:rPr lang="en-US" b="1" dirty="0"/>
              <a:t>Additional Information: </a:t>
            </a:r>
            <a:r>
              <a:rPr lang="en-US" dirty="0"/>
              <a:t>http://www.sha.maryland.gov/OOTS/WorkZoneAnalysisGuide_Sept08.pdf, Page 25.</a:t>
            </a:r>
          </a:p>
          <a:p>
            <a:pPr eaLnBrk="1" hangingPunct="1">
              <a:defRPr/>
            </a:pPr>
            <a:r>
              <a:rPr lang="en-US" b="1" dirty="0"/>
              <a:t>Possible Problems: </a:t>
            </a:r>
            <a:r>
              <a:rPr lang="en-US" dirty="0"/>
              <a:t>Text may not be legible.</a:t>
            </a:r>
          </a:p>
          <a:p>
            <a:pPr>
              <a:defRPr/>
            </a:pPr>
            <a:endParaRPr lang="en-US" dirty="0"/>
          </a:p>
        </p:txBody>
      </p:sp>
      <p:sp>
        <p:nvSpPr>
          <p:cNvPr id="47108" name="Slide Number Placeholder 3"/>
          <p:cNvSpPr>
            <a:spLocks noGrp="1"/>
          </p:cNvSpPr>
          <p:nvPr>
            <p:ph type="sldNum" sz="quarter" idx="5"/>
          </p:nvPr>
        </p:nvSpPr>
        <p:spPr>
          <a:noFill/>
        </p:spPr>
        <p:txBody>
          <a:bodyPr/>
          <a:lstStyle/>
          <a:p>
            <a:fld id="{DDF962B1-40E9-4AC1-8B85-3E33EEFD6C66}"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r>
              <a:rPr lang="en-US" b="1"/>
              <a:t>Key Message: </a:t>
            </a:r>
            <a:r>
              <a:rPr lang="en-US"/>
              <a:t>Introduce QuickZone Case Study Snapshots</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The FHWA website also includes eight QuickZone case study snapshots. We will highlight three of them to illustrate the benefits of quick, simple impact analysis. The overall goal in terms of ease-of-use for QuickZone is less than one hour to input and check a QuickZone network, and less than three minutes to analyze the data and produce delay profiles over the project duration. Target users of QuickZone include state and local traffic construction, operations, and planning staff as well as construction contractors. QuickZone allows these users to:</a:t>
            </a:r>
          </a:p>
          <a:p>
            <a:r>
              <a:rPr lang="en-US"/>
              <a:t>-Quantify corridor delay resulting from capacity decreases in work zones; </a:t>
            </a:r>
          </a:p>
          <a:p>
            <a:r>
              <a:rPr lang="en-US"/>
              <a:t>-Identify delay impacts of alternative project phasing plans; and </a:t>
            </a:r>
          </a:p>
          <a:p>
            <a:r>
              <a:rPr lang="en-US"/>
              <a:t>-Support tradeoff analyses between construction costs and delay costs.</a:t>
            </a:r>
          </a:p>
          <a:p>
            <a:r>
              <a:rPr lang="en-US" b="1"/>
              <a:t>Suggested Questions: </a:t>
            </a:r>
            <a:r>
              <a:rPr lang="en-US"/>
              <a:t>None</a:t>
            </a:r>
          </a:p>
          <a:p>
            <a:pPr eaLnBrk="1" hangingPunct="1"/>
            <a:r>
              <a:rPr lang="en-US" b="1"/>
              <a:t>Additional Information: </a:t>
            </a:r>
            <a:r>
              <a:rPr lang="en-US"/>
              <a:t>Download  a demo version of QuickZone at www.tfhrc.gov/its/quickzon.htm</a:t>
            </a:r>
            <a:endParaRPr lang="en-US" b="1"/>
          </a:p>
          <a:p>
            <a:pPr eaLnBrk="1" hangingPunct="1"/>
            <a:r>
              <a:rPr lang="en-US" b="1"/>
              <a:t>Possible Problems: </a:t>
            </a:r>
            <a:r>
              <a:rPr lang="en-US"/>
              <a:t>None</a:t>
            </a:r>
          </a:p>
        </p:txBody>
      </p:sp>
      <p:sp>
        <p:nvSpPr>
          <p:cNvPr id="48132" name="Slide Number Placeholder 3"/>
          <p:cNvSpPr>
            <a:spLocks noGrp="1"/>
          </p:cNvSpPr>
          <p:nvPr>
            <p:ph type="sldNum" sz="quarter" idx="5"/>
          </p:nvPr>
        </p:nvSpPr>
        <p:spPr>
          <a:noFill/>
        </p:spPr>
        <p:txBody>
          <a:bodyPr/>
          <a:lstStyle/>
          <a:p>
            <a:fld id="{3C6A538C-D09D-4D5C-97CD-DA57C3E203D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xfrm>
            <a:off x="457200" y="4343400"/>
            <a:ext cx="5943600" cy="4114800"/>
          </a:xfrm>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pPr eaLnBrk="1" hangingPunct="1"/>
            <a:r>
              <a:rPr lang="en-US" b="1"/>
              <a:t>Suggested Comments: </a:t>
            </a:r>
            <a:r>
              <a:rPr lang="en-US"/>
              <a:t>Tennessee Department of Transportation (TDOT) identified a section of I-40 east of downtown Knoxville as a candidate for major rehabilitation, and in 2004, considered various strategies to perform the needed roadwork, keeping in mind construction costs, project duration, and potential impact to road users. </a:t>
            </a:r>
            <a:endParaRPr lang="en-US" b="1"/>
          </a:p>
          <a:p>
            <a:pPr eaLnBrk="1" hangingPunct="1"/>
            <a:r>
              <a:rPr lang="en-US" b="1"/>
              <a:t>Suggested Questions: </a:t>
            </a:r>
            <a:r>
              <a:rPr lang="en-US"/>
              <a:t>None</a:t>
            </a:r>
          </a:p>
          <a:p>
            <a:r>
              <a:rPr lang="en-US" b="1"/>
              <a:t>Additional Information: </a:t>
            </a:r>
            <a:r>
              <a:rPr lang="en-US"/>
              <a:t>www.tfhrc.gov/its/pubs/ quickzone.htm. In this case study, two networks were constructed in QuickZone to model the I-40 closure.  The first included both I-40 and I-640 and was used for the initial delay screening activity.  A second more detailed model was constructed just of the I-640 detour including key bottlenecks at interchanges along its length in both east and west directions (Figure 2.1.2).  For example, capacity of the off-ramp from westbound I-40 onto I-640 was estimated with consideration features of the proposed travel movement, e.g., number of lanes, grade, ramp curvature and merge area length. Likewise, a capacity reduction was modeled at the intersection of I-640 and I-275 because of a narrowing of the I-640 as it passes beneath I-275.  Modeling the details of the bottleneck areas was important in identifying the capability of I-640 to effectively absorb diverted travel volume from I-40 during the proposed full closure period.</a:t>
            </a:r>
          </a:p>
          <a:p>
            <a:pPr eaLnBrk="1" hangingPunct="1"/>
            <a:r>
              <a:rPr lang="en-US" b="1"/>
              <a:t>Possible Problems: </a:t>
            </a:r>
            <a:r>
              <a:rPr lang="en-US"/>
              <a:t>None</a:t>
            </a:r>
          </a:p>
          <a:p>
            <a:endParaRPr lang="en-US"/>
          </a:p>
          <a:p>
            <a:endParaRPr lang="en-US"/>
          </a:p>
        </p:txBody>
      </p:sp>
      <p:sp>
        <p:nvSpPr>
          <p:cNvPr id="49156" name="Slide Number Placeholder 3"/>
          <p:cNvSpPr>
            <a:spLocks noGrp="1"/>
          </p:cNvSpPr>
          <p:nvPr>
            <p:ph type="sldNum" sz="quarter" idx="5"/>
          </p:nvPr>
        </p:nvSpPr>
        <p:spPr>
          <a:noFill/>
        </p:spPr>
        <p:txBody>
          <a:bodyPr/>
          <a:lstStyle/>
          <a:p>
            <a:fld id="{42584C06-CFAE-410E-8FC5-91DF8EB7286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xfrm>
            <a:off x="457200" y="4343400"/>
            <a:ext cx="5943600" cy="4114800"/>
          </a:xfrm>
          <a:noFill/>
          <a:ln/>
        </p:spPr>
        <p:txBody>
          <a:bodyPr/>
          <a:lstStyle/>
          <a:p>
            <a:pPr eaLnBrk="1" hangingPunct="1"/>
            <a:r>
              <a:rPr lang="en-US" sz="1100" b="1"/>
              <a:t>Key Message: </a:t>
            </a:r>
            <a:r>
              <a:rPr lang="en-US" sz="1100"/>
              <a:t>Introduce Snapshot #1: I-40 Full Closure Feasibility Assessment</a:t>
            </a:r>
          </a:p>
          <a:p>
            <a:pPr eaLnBrk="1" hangingPunct="1"/>
            <a:r>
              <a:rPr lang="en-US" sz="1100" b="1"/>
              <a:t>Est. Presentation Time: </a:t>
            </a:r>
            <a:r>
              <a:rPr lang="en-US" sz="1100"/>
              <a:t>2 minute(s)</a:t>
            </a:r>
          </a:p>
          <a:p>
            <a:pPr eaLnBrk="1" hangingPunct="1"/>
            <a:r>
              <a:rPr lang="en-US" sz="1100" b="1"/>
              <a:t>Explanation of Cues/Builds: </a:t>
            </a:r>
            <a:r>
              <a:rPr lang="en-US" sz="1100"/>
              <a:t>None</a:t>
            </a:r>
          </a:p>
          <a:p>
            <a:pPr eaLnBrk="1" hangingPunct="1"/>
            <a:r>
              <a:rPr lang="en-US" sz="1100" b="1"/>
              <a:t>Suggested Comments: </a:t>
            </a:r>
            <a:r>
              <a:rPr lang="en-US" sz="1100"/>
              <a:t>In particular, TDOT considered the use of a full closure to complete complex work on freeway interchanges without the maintenance of through traffic on I-40.</a:t>
            </a:r>
            <a:endParaRPr lang="en-US" sz="1100" b="1"/>
          </a:p>
          <a:p>
            <a:pPr eaLnBrk="1" hangingPunct="1"/>
            <a:r>
              <a:rPr lang="en-US" sz="1100" b="1"/>
              <a:t>Suggested Questions: </a:t>
            </a:r>
            <a:r>
              <a:rPr lang="en-US" sz="1100"/>
              <a:t>Who remembers the benefits of full closures?</a:t>
            </a:r>
          </a:p>
          <a:p>
            <a:r>
              <a:rPr lang="en-US" sz="1100" b="1"/>
              <a:t>Additional Information: </a:t>
            </a:r>
            <a:r>
              <a:rPr lang="en-US" sz="1100"/>
              <a:t>www.tfhrc.gov/its/pubs/ quickzone.htm. </a:t>
            </a:r>
          </a:p>
          <a:p>
            <a:r>
              <a:rPr lang="en-US" sz="1100"/>
              <a:t>Given the potential disruption a full closure might have on the distribution of travel demand throughout the Knoxville area, TNDOT commissioned a traffic study to identify likely travel demand for I-640 given a full closure on I-40.  Vehicle-matching technology was utilized to identify the current volume of through traffic traversing the length of I-40 in the Knoxville area in both eastbound and westbound directions.  This characterization of current traffic patterns was combined with projected demand increases over the period 2004-2008 to arrive at average daily travel demand for I-640 given the full closure condition on I-40.  QuickZone analysts utilized these average travel demand figures to determine likely hour-by-hour travel demand taking into consideration current prevailing distributions of travel demand on I-640 by time-of-day, day-of-week and month of the year (obtained from TNDOT permanent count stations as well as periodic count activities).  These refined travel demand estimates were then applied with the detailed model of the I-640 diversion route in QuickZone to predict queue length and delay throughout the proposed full closure period.</a:t>
            </a:r>
          </a:p>
          <a:p>
            <a:pPr eaLnBrk="1" hangingPunct="1"/>
            <a:r>
              <a:rPr lang="en-US" sz="1100" b="1"/>
              <a:t>Possible Problems: </a:t>
            </a:r>
            <a:r>
              <a:rPr lang="en-US" sz="1100"/>
              <a:t>None</a:t>
            </a:r>
          </a:p>
          <a:p>
            <a:endParaRPr lang="en-US"/>
          </a:p>
          <a:p>
            <a:endParaRPr lang="en-US"/>
          </a:p>
        </p:txBody>
      </p:sp>
      <p:sp>
        <p:nvSpPr>
          <p:cNvPr id="50180" name="Slide Number Placeholder 3"/>
          <p:cNvSpPr>
            <a:spLocks noGrp="1"/>
          </p:cNvSpPr>
          <p:nvPr>
            <p:ph type="sldNum" sz="quarter" idx="5"/>
          </p:nvPr>
        </p:nvSpPr>
        <p:spPr>
          <a:noFill/>
        </p:spPr>
        <p:txBody>
          <a:bodyPr/>
          <a:lstStyle/>
          <a:p>
            <a:fld id="{829EF786-583E-4AFA-A680-E52F026431F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The advantages of this option over more traditional approaches include reduced project duration, improved worker safety, and potential cost savings over more traditional approaches. However, the impact on road users throughout the closure period was poorly understood. From the road network geometry in the metropolitan area, it was clear that the brunt of the diverted traffic demand would have to be borne by I-640. TDOT commissioned a traffic study to predict traffic volumes on I-640 for a prospective 2008 full closure on I-40. The study used vehicle-matching technologies to identify through and local traffic volumes by collecting field data in the first half of 2004. The results of this study were used by analysts to better predict travel demands on I-640 during the construction period.</a:t>
            </a:r>
            <a:endParaRPr lang="en-US" b="1"/>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p:txBody>
      </p:sp>
      <p:sp>
        <p:nvSpPr>
          <p:cNvPr id="51204" name="Slide Number Placeholder 3"/>
          <p:cNvSpPr>
            <a:spLocks noGrp="1"/>
          </p:cNvSpPr>
          <p:nvPr>
            <p:ph type="sldNum" sz="quarter" idx="5"/>
          </p:nvPr>
        </p:nvSpPr>
        <p:spPr>
          <a:noFill/>
        </p:spPr>
        <p:txBody>
          <a:bodyPr/>
          <a:lstStyle/>
          <a:p>
            <a:fld id="{553DDDF0-AF13-481E-A5B0-1B8AC4BF38F9}"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The advantages of this option over more traditional approaches include reduced project duration, improved worker safety, and potential cost savings over more traditional approaches. However, the impact on road users throughout the closure period was poorly understood. From the road network geometry in the metropolitan area, it was clear that the brunt of the diverted traffic demand would have to be borne by I-640. </a:t>
            </a:r>
            <a:endParaRPr lang="en-US" b="1"/>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a:p>
            <a:endParaRPr lang="en-US"/>
          </a:p>
        </p:txBody>
      </p:sp>
      <p:sp>
        <p:nvSpPr>
          <p:cNvPr id="52228" name="Slide Number Placeholder 3"/>
          <p:cNvSpPr>
            <a:spLocks noGrp="1"/>
          </p:cNvSpPr>
          <p:nvPr>
            <p:ph type="sldNum" sz="quarter" idx="5"/>
          </p:nvPr>
        </p:nvSpPr>
        <p:spPr>
          <a:noFill/>
        </p:spPr>
        <p:txBody>
          <a:bodyPr/>
          <a:lstStyle/>
          <a:p>
            <a:fld id="{B4795842-CF26-46D8-910C-7379F9B11FA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TDOT commissioned a traffic study to predict traffic volumes on I-640 for a prospective 2008 full closure on I-40. The study used vehicle-matching technologies to identify through and local traffic volumes by collecting field data in the first half of 2004. The results of this study were used by analysts to better predict travel demands on I-640 during the construction period.</a:t>
            </a:r>
            <a:endParaRPr lang="en-US" b="1"/>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a:p>
            <a:endParaRPr lang="en-US"/>
          </a:p>
        </p:txBody>
      </p:sp>
      <p:sp>
        <p:nvSpPr>
          <p:cNvPr id="53252" name="Slide Number Placeholder 3"/>
          <p:cNvSpPr>
            <a:spLocks noGrp="1"/>
          </p:cNvSpPr>
          <p:nvPr>
            <p:ph type="sldNum" sz="quarter" idx="5"/>
          </p:nvPr>
        </p:nvSpPr>
        <p:spPr>
          <a:noFill/>
        </p:spPr>
        <p:txBody>
          <a:bodyPr/>
          <a:lstStyle/>
          <a:p>
            <a:fld id="{45BB52B3-68A8-4E33-BF8C-1FA6F0CC77D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The study used QuickZone to identify the likelihood of significant congestion under the proposed full closure option by presenting a quick prediction based on current traffic volumes. When it became clear that congestion was likely to be significant, more refined traffic demand data and more detailed network geometry was applied in QuickZone. The increased scope identified the likely delay impacts and targets to assist the management of local and interstate traffic demand in preventing lengthy delays on I-640 and at the I-40/I-640 interchanges.</a:t>
            </a:r>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p:txBody>
      </p:sp>
      <p:sp>
        <p:nvSpPr>
          <p:cNvPr id="54276" name="Slide Number Placeholder 3"/>
          <p:cNvSpPr>
            <a:spLocks noGrp="1"/>
          </p:cNvSpPr>
          <p:nvPr>
            <p:ph type="sldNum" sz="quarter" idx="5"/>
          </p:nvPr>
        </p:nvSpPr>
        <p:spPr>
          <a:noFill/>
        </p:spPr>
        <p:txBody>
          <a:bodyPr/>
          <a:lstStyle/>
          <a:p>
            <a:fld id="{BE21E8A9-AB70-4E49-8487-73D6FAC1740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1143000" y="457200"/>
            <a:ext cx="4572000" cy="3429000"/>
          </a:xfrm>
          <a:ln/>
        </p:spPr>
      </p:sp>
      <p:sp>
        <p:nvSpPr>
          <p:cNvPr id="55299" name="Notes Placeholder 2"/>
          <p:cNvSpPr>
            <a:spLocks noGrp="1"/>
          </p:cNvSpPr>
          <p:nvPr>
            <p:ph type="body" idx="1"/>
          </p:nvPr>
        </p:nvSpPr>
        <p:spPr>
          <a:xfrm>
            <a:off x="533400" y="4038600"/>
            <a:ext cx="5867400" cy="4114800"/>
          </a:xfrm>
          <a:noFill/>
          <a:ln/>
        </p:spPr>
        <p:txBody>
          <a:bodyPr/>
          <a:lstStyle/>
          <a:p>
            <a:pPr eaLnBrk="1" hangingPunct="1"/>
            <a:r>
              <a:rPr lang="en-US" sz="1100" b="1"/>
              <a:t>Key Message: </a:t>
            </a:r>
            <a:r>
              <a:rPr lang="en-US" sz="1100"/>
              <a:t>Introduce Snapshot #1: I-40 Full Closure Feasibility Assessment</a:t>
            </a:r>
          </a:p>
          <a:p>
            <a:pPr eaLnBrk="1" hangingPunct="1"/>
            <a:r>
              <a:rPr lang="en-US" sz="1100" b="1"/>
              <a:t>Est. Presentation Time: </a:t>
            </a:r>
            <a:r>
              <a:rPr lang="en-US" sz="1100"/>
              <a:t>2 minute(s)</a:t>
            </a:r>
          </a:p>
          <a:p>
            <a:pPr eaLnBrk="1" hangingPunct="1"/>
            <a:r>
              <a:rPr lang="en-US" sz="1100" b="1"/>
              <a:t>Explanation of Cues/Builds: </a:t>
            </a:r>
            <a:r>
              <a:rPr lang="en-US" sz="1100"/>
              <a:t>None</a:t>
            </a:r>
          </a:p>
          <a:p>
            <a:r>
              <a:rPr lang="en-US" sz="1100" b="1"/>
              <a:t>Suggested Comments: </a:t>
            </a:r>
            <a:r>
              <a:rPr lang="en-US" sz="1100"/>
              <a:t>The study used QuickZone to identify the likelihood of significant congestion under the proposed full closure option by presenting a quick prediction based on current traffic volumes. </a:t>
            </a:r>
          </a:p>
          <a:p>
            <a:r>
              <a:rPr lang="en-US" sz="1100" b="1"/>
              <a:t>Results:</a:t>
            </a:r>
          </a:p>
          <a:p>
            <a:r>
              <a:rPr lang="en-US" sz="1100"/>
              <a:t>In the initial screening analysis performed with QuickZone, it became clear that I-640 would be unlikely to absorb a significant share of I-40 volume given expected 2008 travel demand conditions without serious congestion conditions developing during peak periods and on high-volume weekend conditions associated with the summer travel season.  The predicted severity of congestion prompted TNDOT to consider a more detailed model of the I-640 detour route in QuickZone along with bringing into QuickZone the results of the more detailed I-40 closure traffic study completed in mid-2004. The analysis of the more detailed detour model in QuickZone indicated that several key bottlenecks along the proposed diversion route would not support the combination of current travel demand and diverted travel demand from I-40.  Queuing at these bottlenecks are predicted to generate significant congestion during morning and afternoon peak travel demand periods that would persist without dissipation in the mid-day period for most weekdays.  In addition, heavy travel demand on the weekends in the summer would generate backups at some of the same bottlenecks with significant delays that would build and dissipate over a period of 6-8 hours.</a:t>
            </a:r>
          </a:p>
          <a:p>
            <a:pPr eaLnBrk="1" hangingPunct="1"/>
            <a:r>
              <a:rPr lang="en-US" sz="1100" b="1"/>
              <a:t>Suggested Questions: </a:t>
            </a:r>
            <a:r>
              <a:rPr lang="en-US" sz="1100"/>
              <a:t>None</a:t>
            </a:r>
          </a:p>
          <a:p>
            <a:pPr marL="0" lvl="1" eaLnBrk="1" hangingPunct="1"/>
            <a:r>
              <a:rPr lang="en-US" sz="1100" b="1"/>
              <a:t>Additional Information: </a:t>
            </a:r>
            <a:r>
              <a:rPr lang="en-US" sz="1100"/>
              <a:t>www.tfhrc.gov/its/pubs/ quickzone.htm</a:t>
            </a:r>
            <a:endParaRPr lang="en-US" sz="1100" b="1"/>
          </a:p>
          <a:p>
            <a:pPr eaLnBrk="1" hangingPunct="1"/>
            <a:r>
              <a:rPr lang="en-US" sz="1100" b="1"/>
              <a:t>Possible Problems: </a:t>
            </a:r>
            <a:r>
              <a:rPr lang="en-US" sz="1100"/>
              <a:t>None</a:t>
            </a:r>
          </a:p>
          <a:p>
            <a:endParaRPr lang="en-US" sz="1100"/>
          </a:p>
        </p:txBody>
      </p:sp>
      <p:sp>
        <p:nvSpPr>
          <p:cNvPr id="55300" name="Slide Number Placeholder 3"/>
          <p:cNvSpPr>
            <a:spLocks noGrp="1"/>
          </p:cNvSpPr>
          <p:nvPr>
            <p:ph type="sldNum" sz="quarter" idx="5"/>
          </p:nvPr>
        </p:nvSpPr>
        <p:spPr>
          <a:noFill/>
        </p:spPr>
        <p:txBody>
          <a:bodyPr/>
          <a:lstStyle/>
          <a:p>
            <a:fld id="{41A8C5EA-21FA-481D-BD5E-6785B5BEF1C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
        <p:nvSpPr>
          <p:cNvPr id="37892" name="Slide Number Placeholder 3"/>
          <p:cNvSpPr>
            <a:spLocks noGrp="1"/>
          </p:cNvSpPr>
          <p:nvPr>
            <p:ph type="sldNum" sz="quarter" idx="5"/>
          </p:nvPr>
        </p:nvSpPr>
        <p:spPr>
          <a:noFill/>
        </p:spPr>
        <p:txBody>
          <a:bodyPr/>
          <a:lstStyle/>
          <a:p>
            <a:fld id="{794A361C-2821-403A-BB5A-9952B160A9A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1143000" y="457200"/>
            <a:ext cx="4572000" cy="3429000"/>
          </a:xfrm>
          <a:ln/>
        </p:spPr>
      </p:sp>
      <p:sp>
        <p:nvSpPr>
          <p:cNvPr id="56323" name="Notes Placeholder 2"/>
          <p:cNvSpPr>
            <a:spLocks noGrp="1"/>
          </p:cNvSpPr>
          <p:nvPr>
            <p:ph type="body" idx="1"/>
          </p:nvPr>
        </p:nvSpPr>
        <p:spPr>
          <a:xfrm>
            <a:off x="457200" y="4114800"/>
            <a:ext cx="6019800" cy="4114800"/>
          </a:xfrm>
          <a:noFill/>
          <a:ln/>
        </p:spPr>
        <p:txBody>
          <a:bodyPr/>
          <a:lstStyle/>
          <a:p>
            <a:pPr eaLnBrk="1" hangingPunct="1"/>
            <a:r>
              <a:rPr lang="en-US" sz="1100" b="1"/>
              <a:t>Key Message: </a:t>
            </a:r>
            <a:r>
              <a:rPr lang="en-US" sz="1100"/>
              <a:t>Introduce Snapshot #1: I-40 Full Closure Feasibility Assessment</a:t>
            </a:r>
          </a:p>
          <a:p>
            <a:pPr eaLnBrk="1" hangingPunct="1"/>
            <a:r>
              <a:rPr lang="en-US" sz="1100" b="1"/>
              <a:t>Est. Presentation Time: </a:t>
            </a:r>
            <a:r>
              <a:rPr lang="en-US" sz="1100"/>
              <a:t>2 minute(s)</a:t>
            </a:r>
          </a:p>
          <a:p>
            <a:pPr eaLnBrk="1" hangingPunct="1"/>
            <a:r>
              <a:rPr lang="en-US" sz="1100" b="1"/>
              <a:t>Explanation of Cues/Builds: </a:t>
            </a:r>
            <a:r>
              <a:rPr lang="en-US" sz="1100"/>
              <a:t>None</a:t>
            </a:r>
          </a:p>
          <a:p>
            <a:r>
              <a:rPr lang="en-US" sz="1100" b="1"/>
              <a:t>Suggested Comments: </a:t>
            </a:r>
            <a:r>
              <a:rPr lang="en-US" sz="1100"/>
              <a:t>When it became clear that congestion was likely to be significant, more refined traffic demand data and more detailed network geometry was applied in QuickZone. The increased scope identified the likely delay impacts and targets to assist the management of local and interstate traffic demand in preventing lengthy delays on I-640 and at the I-40/I-640 interchanges.</a:t>
            </a:r>
          </a:p>
          <a:p>
            <a:r>
              <a:rPr lang="en-US" sz="1100" b="1"/>
              <a:t>Results:</a:t>
            </a:r>
          </a:p>
          <a:p>
            <a:r>
              <a:rPr lang="en-US" sz="1100"/>
              <a:t> Because of the severity and duration of the predicted delays, the QuickZone analysis was extended to consider the improvement of I-640 to reduce bottleneck effects at key intersections (like the one with I-275).  Even with these improvements, it was clear that significant and potentially unacceptable delays would be likely unless travel demand management strategies could shift local and interstate road users away from weekday peak periods and summer weekend afternoons.  Using QuickZone, the effectiveness of strategies aimed at reducing through truck travel as well as local and interstate passenger car values were analyzed.  A range of target values for demand management were explored to realize some of the reductions in travel demand required to reduce delay to minimal levels.  TNDOT is considering these targets as well as potential public outreach on the project as a result of the QuickZone analysis.</a:t>
            </a:r>
          </a:p>
          <a:p>
            <a:pPr eaLnBrk="1" hangingPunct="1"/>
            <a:r>
              <a:rPr lang="en-US" sz="1100" b="1"/>
              <a:t>Suggested Questions: </a:t>
            </a:r>
            <a:r>
              <a:rPr lang="en-US" sz="1100"/>
              <a:t>None</a:t>
            </a:r>
          </a:p>
          <a:p>
            <a:pPr marL="0" lvl="1" eaLnBrk="1" hangingPunct="1"/>
            <a:r>
              <a:rPr lang="en-US" sz="1100" b="1"/>
              <a:t>Additional Information: </a:t>
            </a:r>
            <a:r>
              <a:rPr lang="en-US" sz="1100"/>
              <a:t>www.tfhrc.gov/its/pubs/ quickzone.htm</a:t>
            </a:r>
            <a:endParaRPr lang="en-US" sz="1100" b="1"/>
          </a:p>
          <a:p>
            <a:pPr eaLnBrk="1" hangingPunct="1"/>
            <a:r>
              <a:rPr lang="en-US" sz="1100" b="1"/>
              <a:t>Possible Problems: </a:t>
            </a:r>
            <a:r>
              <a:rPr lang="en-US" sz="1100"/>
              <a:t>None</a:t>
            </a:r>
          </a:p>
          <a:p>
            <a:endParaRPr lang="en-US" sz="1100"/>
          </a:p>
        </p:txBody>
      </p:sp>
      <p:sp>
        <p:nvSpPr>
          <p:cNvPr id="56324" name="Slide Number Placeholder 3"/>
          <p:cNvSpPr>
            <a:spLocks noGrp="1"/>
          </p:cNvSpPr>
          <p:nvPr>
            <p:ph type="sldNum" sz="quarter" idx="5"/>
          </p:nvPr>
        </p:nvSpPr>
        <p:spPr>
          <a:noFill/>
        </p:spPr>
        <p:txBody>
          <a:bodyPr/>
          <a:lstStyle/>
          <a:p>
            <a:fld id="{BC978DE0-13FE-4012-A284-96E9BB0808E9}"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r>
              <a:rPr lang="en-US" b="1"/>
              <a:t>Key Message: </a:t>
            </a:r>
            <a:r>
              <a:rPr lang="en-US"/>
              <a:t>Introduce Snapshot #1: I-40 Full Closure Feasibility Assessment</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The study used QuickZone to identify the likelihood of significant congestion under the proposed full closure option by presenting a quick prediction based on current traffic volumes. When it became clear that congestion was likely to be significant, more refined traffic demand data and more detailed network geometry was applied in QuickZone. The increased scope identified the likely delay impacts and targets to assist the management of local and interstate traffic demand in preventing lengthy delays on I-640 and at the I-40/I-640 interchanges.</a:t>
            </a:r>
          </a:p>
          <a:p>
            <a:pPr eaLnBrk="1" hangingPunct="1"/>
            <a:r>
              <a:rPr lang="en-US" b="1"/>
              <a:t>Suggested Questions: </a:t>
            </a:r>
            <a:r>
              <a:rPr lang="en-US"/>
              <a:t>None</a:t>
            </a:r>
          </a:p>
          <a:p>
            <a:r>
              <a:rPr lang="en-US" b="1"/>
              <a:t>Additional Information:</a:t>
            </a:r>
          </a:p>
          <a:p>
            <a:r>
              <a:rPr lang="en-US" b="1"/>
              <a:t>Brian Fouch, P.E.</a:t>
            </a:r>
            <a:br>
              <a:rPr lang="en-US"/>
            </a:br>
            <a:r>
              <a:rPr lang="en-US"/>
              <a:t>Region Three Area Engineer</a:t>
            </a:r>
            <a:br>
              <a:rPr lang="en-US"/>
            </a:br>
            <a:r>
              <a:rPr lang="en-US"/>
              <a:t>FHWA–Tennessee Division</a:t>
            </a:r>
            <a:br>
              <a:rPr lang="en-US"/>
            </a:br>
            <a:r>
              <a:rPr lang="en-US"/>
              <a:t>615–781–5765</a:t>
            </a:r>
            <a:br>
              <a:rPr lang="en-US"/>
            </a:br>
            <a:r>
              <a:rPr lang="en-US">
                <a:hlinkClick r:id="rId3"/>
              </a:rPr>
              <a:t>brian.fouch@fhwa.dot.gov</a:t>
            </a:r>
            <a:endParaRPr lang="en-US"/>
          </a:p>
          <a:p>
            <a:r>
              <a:rPr lang="en-US" b="1"/>
              <a:t>Steve Allen</a:t>
            </a:r>
            <a:br>
              <a:rPr lang="en-US"/>
            </a:br>
            <a:r>
              <a:rPr lang="en-US"/>
              <a:t>Transportation Manager 2</a:t>
            </a:r>
            <a:br>
              <a:rPr lang="en-US"/>
            </a:br>
            <a:r>
              <a:rPr lang="en-US"/>
              <a:t>TDOT</a:t>
            </a:r>
            <a:br>
              <a:rPr lang="en-US"/>
            </a:br>
            <a:r>
              <a:rPr lang="en-US"/>
              <a:t>615–741–2208</a:t>
            </a:r>
            <a:br>
              <a:rPr lang="en-US"/>
            </a:br>
            <a:r>
              <a:rPr lang="en-US">
                <a:hlinkClick r:id="rId4"/>
              </a:rPr>
              <a:t>steve.allen@state.tn.us</a:t>
            </a:r>
            <a:endParaRPr lang="en-US"/>
          </a:p>
          <a:p>
            <a:pPr eaLnBrk="1" hangingPunct="1"/>
            <a:r>
              <a:rPr lang="en-US" b="1"/>
              <a:t>Possible Problems: </a:t>
            </a:r>
            <a:r>
              <a:rPr lang="en-US"/>
              <a:t>None</a:t>
            </a:r>
          </a:p>
          <a:p>
            <a:endParaRPr lang="en-US"/>
          </a:p>
        </p:txBody>
      </p:sp>
      <p:sp>
        <p:nvSpPr>
          <p:cNvPr id="57348" name="Slide Number Placeholder 3"/>
          <p:cNvSpPr>
            <a:spLocks noGrp="1"/>
          </p:cNvSpPr>
          <p:nvPr>
            <p:ph type="sldNum" sz="quarter" idx="5"/>
          </p:nvPr>
        </p:nvSpPr>
        <p:spPr>
          <a:noFill/>
        </p:spPr>
        <p:txBody>
          <a:bodyPr/>
          <a:lstStyle/>
          <a:p>
            <a:fld id="{AF068F77-F015-4E8B-A724-EAFB10E7627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eaLnBrk="1" hangingPunct="1"/>
            <a:r>
              <a:rPr lang="en-US" b="1" dirty="0"/>
              <a:t>Key Message: </a:t>
            </a:r>
            <a:r>
              <a:rPr lang="en-US" dirty="0"/>
              <a:t>Introduce Snapshot #2: I-95 Operational Analysis for Lane Closures at Night</a:t>
            </a:r>
          </a:p>
          <a:p>
            <a:pPr eaLnBrk="1" hangingPunct="1"/>
            <a:r>
              <a:rPr lang="en-US" b="1" dirty="0"/>
              <a:t>Est. Presentation Time: </a:t>
            </a:r>
            <a:r>
              <a:rPr lang="en-US" dirty="0"/>
              <a:t>2 minute(s)</a:t>
            </a:r>
          </a:p>
          <a:p>
            <a:pPr eaLnBrk="1" hangingPunct="1"/>
            <a:r>
              <a:rPr lang="en-US" b="1" dirty="0"/>
              <a:t>Explanation of Cues/Builds: </a:t>
            </a:r>
            <a:r>
              <a:rPr lang="en-US" dirty="0"/>
              <a:t>None</a:t>
            </a:r>
          </a:p>
          <a:p>
            <a:r>
              <a:rPr lang="en-US" b="1" dirty="0"/>
              <a:t>Suggested Comments: </a:t>
            </a:r>
            <a:r>
              <a:rPr lang="en-US" dirty="0"/>
              <a:t>Maintaining roadway capacity is an important aspect in the ongoing </a:t>
            </a:r>
            <a:r>
              <a:rPr lang="en-US" b="1" dirty="0"/>
              <a:t>Woodrow Wilson Bridge replacement project in the </a:t>
            </a:r>
            <a:r>
              <a:rPr lang="en-US" dirty="0"/>
              <a:t>Washington, DC metropolitan area. Lane closures are conducted only at night to minimize impact on road users. In the fall of 2001, a contractor for the Maryland State Highway Administration was in the process of constructing one of many new bridges as part of the project at the MD 210/ I-295/I-95 interchange just east of the Potomac River shoreline. The plan included closing lanes during the overnight hours (12 a.m. to 4 a.m.) and was scheduled to take from 4 to 6 months to complete. When this phase of the roadwork began, it was clear the limited hours of lane closures were incompatible with required setup and takedown time.</a:t>
            </a:r>
          </a:p>
          <a:p>
            <a:pPr eaLnBrk="1" hangingPunct="1"/>
            <a:r>
              <a:rPr lang="en-US" b="1" dirty="0"/>
              <a:t>Suggested Questions: </a:t>
            </a:r>
            <a:r>
              <a:rPr lang="en-US" dirty="0"/>
              <a:t>None</a:t>
            </a:r>
          </a:p>
          <a:p>
            <a:r>
              <a:rPr lang="en-US" b="1" dirty="0"/>
              <a:t>Additional Information: </a:t>
            </a:r>
            <a:r>
              <a:rPr lang="en-US" dirty="0"/>
              <a:t>www.tfhrc.gov/its/pubs/ quickzone.htm. </a:t>
            </a:r>
            <a:r>
              <a:rPr lang="en-US" b="1" dirty="0"/>
              <a:t>Overview:</a:t>
            </a:r>
          </a:p>
          <a:p>
            <a:r>
              <a:rPr lang="en-US" dirty="0"/>
              <a:t>The replacement of the Woodrow Wilson Bridge, along Interstate 95 in the Metropolitan Washington, DC area, is an extremely large and complex construction project requiring the close coordination of numerous contractors and various state and local government agencies. The Woodrow Wilson Bridge carries upwards of 100,000 vehicles per day along Interstate 95 which spans the Potomac River. The current 6-lane bridge is being replaced with a dual-span bridge that will more than double the number of traffic lanes. The management of the construction project primarily involves the Maryland State Highway Administration and the Virginia Department of Transportation who are responsible for overseeing daily operations of the construction site including scheduled lane closures. An important aspect to the replacement of the Woodrow Wilson Bridge is to maintain current roadway capacity during peak periods while construction takes place. This requires limited, if any, lane closures during peak periods and daylight hours. In general, any necessary lane closures were conducted at night to minimize the impact on drivers. In Fall 2001, a contractor for the Maryland State Highway Administration was in the process of constructing one of many new bridges as part of the replacement and refurbishment of the Woodrow Wilson Bridge at the MD 210/I-295/I-95 interchange just east of the Potomac River shoreline (see Figure 2.2.1 below). The construction involved the demolition of existing bridges and the construction of new bridges. The plan included closing lanes during the overnight hours (12:00pm to 4:00am) and two temporary openings in the median barrier in order to divert traffic safely around the construction area while construction was taking place. This work zone plan configuration was scheduled to take between 4 and 6 months to complete. The need for </a:t>
            </a:r>
            <a:r>
              <a:rPr lang="en-US" dirty="0" err="1"/>
              <a:t>QuickZone</a:t>
            </a:r>
            <a:r>
              <a:rPr lang="en-US" dirty="0"/>
              <a:t> arose when the contractor determined that to more efficiently utilize available resources, a four-hour window of construction would not be sufficient. The original work zone plan had lane closures occurring between 12:00pm and 4:00pm and the contractor estimated it would take 1.5 hours for work zone set up and take down, leaving 2.5 hours of actual production time. The contractor went to the Woodrow Wilson Bridge management team requesting more hours of production time to better utilize available resources. The request for more production time essentially meant that lane closure durations would have to increase. The request was sent to the Maryland State Highway Administration to analyze and make/provide feedback to the Woodrow Wilson Bridge management team. </a:t>
            </a:r>
            <a:endParaRPr lang="en-US" b="1" dirty="0"/>
          </a:p>
          <a:p>
            <a:pPr eaLnBrk="1" hangingPunct="1"/>
            <a:r>
              <a:rPr lang="en-US" b="1" dirty="0"/>
              <a:t>Possible Problems: </a:t>
            </a:r>
            <a:r>
              <a:rPr lang="en-US" dirty="0"/>
              <a:t>None</a:t>
            </a:r>
          </a:p>
          <a:p>
            <a:endParaRPr lang="en-US" dirty="0"/>
          </a:p>
        </p:txBody>
      </p:sp>
      <p:sp>
        <p:nvSpPr>
          <p:cNvPr id="58372" name="Slide Number Placeholder 3"/>
          <p:cNvSpPr>
            <a:spLocks noGrp="1"/>
          </p:cNvSpPr>
          <p:nvPr>
            <p:ph type="sldNum" sz="quarter" idx="5"/>
          </p:nvPr>
        </p:nvSpPr>
        <p:spPr>
          <a:noFill/>
        </p:spPr>
        <p:txBody>
          <a:bodyPr/>
          <a:lstStyle/>
          <a:p>
            <a:fld id="{5AA8FA11-556F-4335-8200-AB7652FDAD8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55000" lnSpcReduction="20000"/>
          </a:bodyPr>
          <a:lstStyle/>
          <a:p>
            <a:pPr eaLnBrk="1" hangingPunct="1">
              <a:defRPr/>
            </a:pPr>
            <a:r>
              <a:rPr lang="en-US" b="1" dirty="0"/>
              <a:t>Key Message: </a:t>
            </a:r>
            <a:r>
              <a:rPr lang="en-US" dirty="0"/>
              <a:t>Introduce Snapshot #2: I-95 Operational Analysis for Lane Closures at Night</a:t>
            </a:r>
          </a:p>
          <a:p>
            <a:pPr eaLnBrk="1" hangingPunct="1">
              <a:defRPr/>
            </a:pPr>
            <a:r>
              <a:rPr lang="en-US" b="1" dirty="0"/>
              <a:t>Est. Presentation Time: </a:t>
            </a:r>
            <a:r>
              <a:rPr lang="en-US" dirty="0"/>
              <a:t>2 minute(s)</a:t>
            </a:r>
          </a:p>
          <a:p>
            <a:pPr eaLnBrk="1" hangingPunct="1">
              <a:defRPr/>
            </a:pPr>
            <a:r>
              <a:rPr lang="en-US" b="1" dirty="0"/>
              <a:t>Explanation of Cues/Builds: </a:t>
            </a:r>
            <a:r>
              <a:rPr lang="en-US" dirty="0"/>
              <a:t>None</a:t>
            </a:r>
          </a:p>
          <a:p>
            <a:pPr>
              <a:defRPr/>
            </a:pPr>
            <a:r>
              <a:rPr lang="en-US" b="1" dirty="0"/>
              <a:t>Suggested Comments: </a:t>
            </a:r>
            <a:r>
              <a:rPr lang="en-US" dirty="0"/>
              <a:t>Project engineers responded with a QuickZone analysis that included multiple scenarios for extending the lane closure duration time and the number of lanes closed. The results showed an insignificant difference for motorists if the lane closures began at 9 p.m. instead of the proposed 12 a.m. Opening all lanes by 5 a.m. would be sufficient to maintain traffic flow. As a result of this information the lanes were closed at 9 p.m. and reopened by 5 a.m. Consequently, total duration of the construction project was reduced from an estimated 6 months to 2 months, hence reducing the impact on motorists. Moreover, the increase in the contractor’s productive time (from 2.5 hours to 6 hours) resulted in better utilization of available resources and ultimately saved money on the overall construction project. QuickZone allowed the management team to easily test various work zone plan scenarios and determine the best compromise between the interests of the construction project and the public.</a:t>
            </a:r>
          </a:p>
          <a:p>
            <a:pPr>
              <a:defRPr/>
            </a:pPr>
            <a:r>
              <a:rPr lang="en-US" dirty="0"/>
              <a:t>The analysis required a quick analysis of multiple scenarios of when lane closures could take place without severely impacting motorists. The consultant chosen to conduct the analysis utilized MD-QuickZone for a number of reasons:</a:t>
            </a:r>
          </a:p>
          <a:p>
            <a:pPr>
              <a:defRPr/>
            </a:pPr>
            <a:r>
              <a:rPr lang="en-US" dirty="0"/>
              <a:t>-QuickZone had the ability to analyze multiple scenarios very quickly. </a:t>
            </a:r>
          </a:p>
          <a:p>
            <a:pPr>
              <a:defRPr/>
            </a:pPr>
            <a:r>
              <a:rPr lang="en-US" dirty="0"/>
              <a:t>-Maryland State Highway Administration had a customized version of QuickZone available that they were encouraging traffic engineers across to use for analyze work zone impacts. </a:t>
            </a:r>
          </a:p>
          <a:p>
            <a:pPr>
              <a:defRPr/>
            </a:pPr>
            <a:r>
              <a:rPr lang="en-US" dirty="0"/>
              <a:t>-Results , namely delay and queue, were exactly the measures they needed to make a decision regarding the extension of the lane closure duration. </a:t>
            </a:r>
          </a:p>
          <a:p>
            <a:pPr eaLnBrk="1" hangingPunct="1">
              <a:defRPr/>
            </a:pPr>
            <a:r>
              <a:rPr lang="en-US" b="1" dirty="0"/>
              <a:t>Suggested Questions: </a:t>
            </a:r>
            <a:r>
              <a:rPr lang="en-US" dirty="0"/>
              <a:t>None</a:t>
            </a:r>
          </a:p>
          <a:p>
            <a:pPr marL="0" lvl="1" eaLnBrk="1" hangingPunct="1">
              <a:defRPr/>
            </a:pPr>
            <a:r>
              <a:rPr lang="en-US" b="1" dirty="0"/>
              <a:t>Additional Information: </a:t>
            </a:r>
            <a:r>
              <a:rPr lang="en-US" dirty="0"/>
              <a:t>www.tfhrc.gov/its/pubs/ quickzone.htm</a:t>
            </a:r>
            <a:endParaRPr lang="en-US" b="1" dirty="0"/>
          </a:p>
          <a:p>
            <a:pPr eaLnBrk="1" hangingPunct="1">
              <a:defRPr/>
            </a:pPr>
            <a:r>
              <a:rPr lang="en-US" b="1" dirty="0"/>
              <a:t>Possible Problems: </a:t>
            </a:r>
            <a:r>
              <a:rPr lang="en-US" dirty="0"/>
              <a:t>None</a:t>
            </a:r>
          </a:p>
          <a:p>
            <a:pPr>
              <a:defRPr/>
            </a:pPr>
            <a:r>
              <a:rPr lang="en-US" dirty="0"/>
              <a:t>Contacts:</a:t>
            </a:r>
          </a:p>
          <a:p>
            <a:pPr>
              <a:defRPr/>
            </a:pPr>
            <a:r>
              <a:rPr lang="en-US" b="1" dirty="0"/>
              <a:t>Andrew Lessner</a:t>
            </a:r>
          </a:p>
          <a:p>
            <a:pPr>
              <a:defRPr/>
            </a:pPr>
            <a:r>
              <a:rPr lang="en-US" i="1" dirty="0"/>
              <a:t>QuickZone Analyst</a:t>
            </a:r>
          </a:p>
          <a:p>
            <a:pPr>
              <a:defRPr/>
            </a:pPr>
            <a:r>
              <a:rPr lang="en-US" dirty="0"/>
              <a:t>Maryland State Highway</a:t>
            </a:r>
          </a:p>
          <a:p>
            <a:pPr>
              <a:defRPr/>
            </a:pPr>
            <a:r>
              <a:rPr lang="en-US" dirty="0"/>
              <a:t>Administration</a:t>
            </a:r>
          </a:p>
          <a:p>
            <a:pPr>
              <a:defRPr/>
            </a:pPr>
            <a:r>
              <a:rPr lang="en-US" dirty="0"/>
              <a:t>410–787–5864</a:t>
            </a:r>
          </a:p>
          <a:p>
            <a:pPr>
              <a:defRPr/>
            </a:pPr>
            <a:r>
              <a:rPr lang="en-US" dirty="0"/>
              <a:t>alessner@sha.state.md.us</a:t>
            </a:r>
          </a:p>
          <a:p>
            <a:pPr>
              <a:defRPr/>
            </a:pPr>
            <a:r>
              <a:rPr lang="en-US" b="1" dirty="0"/>
              <a:t>Jawad Paracha</a:t>
            </a:r>
          </a:p>
          <a:p>
            <a:pPr>
              <a:defRPr/>
            </a:pPr>
            <a:r>
              <a:rPr lang="en-US" i="1" dirty="0"/>
              <a:t>Transportation Engineer</a:t>
            </a:r>
          </a:p>
          <a:p>
            <a:pPr>
              <a:defRPr/>
            </a:pPr>
            <a:r>
              <a:rPr lang="en-US" dirty="0"/>
              <a:t>Maryland State Highway</a:t>
            </a:r>
          </a:p>
          <a:p>
            <a:pPr>
              <a:defRPr/>
            </a:pPr>
            <a:r>
              <a:rPr lang="en-US" dirty="0"/>
              <a:t>Administration</a:t>
            </a:r>
          </a:p>
          <a:p>
            <a:pPr>
              <a:defRPr/>
            </a:pPr>
            <a:r>
              <a:rPr lang="en-US" dirty="0"/>
              <a:t>410–787–5891</a:t>
            </a:r>
          </a:p>
          <a:p>
            <a:pPr>
              <a:defRPr/>
            </a:pPr>
            <a:r>
              <a:rPr lang="en-US" dirty="0"/>
              <a:t>jparacha@sha.state.md.us</a:t>
            </a:r>
          </a:p>
          <a:p>
            <a:pPr>
              <a:defRPr/>
            </a:pPr>
            <a:endParaRPr lang="en-US" dirty="0"/>
          </a:p>
          <a:p>
            <a:pPr>
              <a:defRPr/>
            </a:pPr>
            <a:endParaRPr lang="en-US" dirty="0"/>
          </a:p>
        </p:txBody>
      </p:sp>
      <p:sp>
        <p:nvSpPr>
          <p:cNvPr id="59396" name="Slide Number Placeholder 3"/>
          <p:cNvSpPr>
            <a:spLocks noGrp="1"/>
          </p:cNvSpPr>
          <p:nvPr>
            <p:ph type="sldNum" sz="quarter" idx="5"/>
          </p:nvPr>
        </p:nvSpPr>
        <p:spPr>
          <a:noFill/>
        </p:spPr>
        <p:txBody>
          <a:bodyPr/>
          <a:lstStyle/>
          <a:p>
            <a:fld id="{79F8D569-822A-440F-ADAD-11B2F659BE75}"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eaLnBrk="1" hangingPunct="1"/>
            <a:r>
              <a:rPr lang="en-US" b="1" dirty="0"/>
              <a:t>Key Message: </a:t>
            </a:r>
            <a:r>
              <a:rPr lang="en-US" dirty="0"/>
              <a:t>Introduce Snapshot #2: I-95 Operational Analysis for Lane Closures at Night</a:t>
            </a:r>
          </a:p>
          <a:p>
            <a:pPr eaLnBrk="1" hangingPunct="1"/>
            <a:r>
              <a:rPr lang="en-US" b="1" dirty="0"/>
              <a:t>Est. Presentation Time: </a:t>
            </a:r>
            <a:r>
              <a:rPr lang="en-US" dirty="0"/>
              <a:t>2 minute(s)</a:t>
            </a:r>
          </a:p>
          <a:p>
            <a:pPr eaLnBrk="1" hangingPunct="1"/>
            <a:r>
              <a:rPr lang="en-US" b="1" dirty="0"/>
              <a:t>Explanation of Cues/Builds: </a:t>
            </a:r>
            <a:r>
              <a:rPr lang="en-US" dirty="0"/>
              <a:t>None</a:t>
            </a:r>
          </a:p>
          <a:p>
            <a:r>
              <a:rPr lang="en-US" b="1" dirty="0"/>
              <a:t>Suggested Comments: </a:t>
            </a:r>
            <a:r>
              <a:rPr lang="en-US" dirty="0"/>
              <a:t>Project engineers responded with a </a:t>
            </a:r>
            <a:r>
              <a:rPr lang="en-US" dirty="0" err="1"/>
              <a:t>QuickZone</a:t>
            </a:r>
            <a:r>
              <a:rPr lang="en-US" dirty="0"/>
              <a:t> analysis that included multiple scenarios for extending the lane closure duration time and the number of lanes closed. The results showed an insignificant difference for motorists if the lane closures began at 9 p.m. instead of the proposed 12 a.m. Opening all lanes by 5 a.m. would be sufficient to maintain traffic flow. As a result of this information the lanes were closed at 9 p.m. and reopened by 5 a.m. Consequently, total duration of the construction project was reduced from an estimated 6 months to 2 months, hence reducing the impact on motorists. Moreover, the increase in the contractor’s productive time (from 2.5 hours to 6 hours) resulted in better utilization of available resources and ultimately saved money on the overall construction project. </a:t>
            </a:r>
            <a:r>
              <a:rPr lang="en-US" dirty="0" err="1"/>
              <a:t>QuickZone</a:t>
            </a:r>
            <a:r>
              <a:rPr lang="en-US" dirty="0"/>
              <a:t> allowed the management team to easily test various work zone plan scenarios and determine the best compromise between the interests of the construction project and the public.</a:t>
            </a:r>
          </a:p>
          <a:p>
            <a:pPr eaLnBrk="1" hangingPunct="1"/>
            <a:r>
              <a:rPr lang="en-US" b="1" dirty="0"/>
              <a:t>Suggested Questions: </a:t>
            </a:r>
            <a:r>
              <a:rPr lang="en-US" dirty="0"/>
              <a:t>None</a:t>
            </a:r>
          </a:p>
          <a:p>
            <a:pPr marL="0" lvl="1" eaLnBrk="1" hangingPunct="1"/>
            <a:r>
              <a:rPr lang="en-US" b="1" dirty="0"/>
              <a:t>Additional Information: </a:t>
            </a:r>
            <a:r>
              <a:rPr lang="en-US" dirty="0"/>
              <a:t>www.tfhrc.gov/its/pubs/ quickzone.htm</a:t>
            </a:r>
            <a:endParaRPr lang="en-US" b="1" dirty="0"/>
          </a:p>
          <a:p>
            <a:pPr eaLnBrk="1" hangingPunct="1"/>
            <a:r>
              <a:rPr lang="en-US" b="1" dirty="0"/>
              <a:t>Possible Problems: </a:t>
            </a:r>
            <a:r>
              <a:rPr lang="en-US" dirty="0"/>
              <a:t>None</a:t>
            </a:r>
          </a:p>
          <a:p>
            <a:r>
              <a:rPr lang="en-US" dirty="0"/>
              <a:t>Contacts:</a:t>
            </a:r>
          </a:p>
          <a:p>
            <a:r>
              <a:rPr lang="en-US" b="1" dirty="0"/>
              <a:t>Andrew </a:t>
            </a:r>
            <a:r>
              <a:rPr lang="en-US" b="1" dirty="0" err="1"/>
              <a:t>Lessner</a:t>
            </a:r>
            <a:endParaRPr lang="en-US" b="1" dirty="0"/>
          </a:p>
          <a:p>
            <a:r>
              <a:rPr lang="en-US" i="1" dirty="0" err="1"/>
              <a:t>QuickZone</a:t>
            </a:r>
            <a:r>
              <a:rPr lang="en-US" i="1" dirty="0"/>
              <a:t> Analyst</a:t>
            </a:r>
          </a:p>
          <a:p>
            <a:r>
              <a:rPr lang="en-US" dirty="0"/>
              <a:t>Maryland State Highway</a:t>
            </a:r>
          </a:p>
          <a:p>
            <a:r>
              <a:rPr lang="en-US" dirty="0"/>
              <a:t>Administration</a:t>
            </a:r>
          </a:p>
          <a:p>
            <a:r>
              <a:rPr lang="en-US" dirty="0"/>
              <a:t>410–787–5864</a:t>
            </a:r>
          </a:p>
          <a:p>
            <a:r>
              <a:rPr lang="en-US" dirty="0"/>
              <a:t>alessner@sha.state.md.us</a:t>
            </a:r>
          </a:p>
          <a:p>
            <a:r>
              <a:rPr lang="en-US" b="1" dirty="0"/>
              <a:t>Jawad </a:t>
            </a:r>
            <a:r>
              <a:rPr lang="en-US" b="1" dirty="0" err="1"/>
              <a:t>Paracha</a:t>
            </a:r>
            <a:endParaRPr lang="en-US" b="1" dirty="0"/>
          </a:p>
          <a:p>
            <a:r>
              <a:rPr lang="en-US" i="1" dirty="0"/>
              <a:t>Transportation Engineer</a:t>
            </a:r>
          </a:p>
          <a:p>
            <a:r>
              <a:rPr lang="en-US" dirty="0"/>
              <a:t>Maryland State Highway</a:t>
            </a:r>
          </a:p>
          <a:p>
            <a:r>
              <a:rPr lang="en-US" dirty="0"/>
              <a:t>Administration</a:t>
            </a:r>
          </a:p>
          <a:p>
            <a:r>
              <a:rPr lang="en-US" dirty="0"/>
              <a:t>410–787–5891</a:t>
            </a:r>
          </a:p>
          <a:p>
            <a:r>
              <a:rPr lang="en-US" dirty="0"/>
              <a:t>jparacha@sha.state.md.us</a:t>
            </a:r>
          </a:p>
          <a:p>
            <a:endParaRPr lang="en-US" dirty="0"/>
          </a:p>
          <a:p>
            <a:endParaRPr lang="en-US" dirty="0"/>
          </a:p>
        </p:txBody>
      </p:sp>
      <p:sp>
        <p:nvSpPr>
          <p:cNvPr id="60420" name="Slide Number Placeholder 3"/>
          <p:cNvSpPr>
            <a:spLocks noGrp="1"/>
          </p:cNvSpPr>
          <p:nvPr>
            <p:ph type="sldNum" sz="quarter" idx="5"/>
          </p:nvPr>
        </p:nvSpPr>
        <p:spPr>
          <a:noFill/>
        </p:spPr>
        <p:txBody>
          <a:bodyPr/>
          <a:lstStyle/>
          <a:p>
            <a:fld id="{B6F0B574-322A-4249-BE02-53477F378BAC}"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a:bodyPr>
          <a:lstStyle/>
          <a:p>
            <a:pPr eaLnBrk="1" hangingPunct="1">
              <a:defRPr/>
            </a:pPr>
            <a:r>
              <a:rPr lang="en-US" b="1" dirty="0"/>
              <a:t>Key Message: </a:t>
            </a:r>
            <a:r>
              <a:rPr lang="en-US" dirty="0"/>
              <a:t>Introduce Snapshot #2: I-95 Operational Analysis for Lane Closures at Night</a:t>
            </a:r>
          </a:p>
          <a:p>
            <a:pPr eaLnBrk="1" hangingPunct="1">
              <a:defRPr/>
            </a:pPr>
            <a:r>
              <a:rPr lang="en-US" b="1" dirty="0"/>
              <a:t>Est. Presentation Time: </a:t>
            </a:r>
            <a:r>
              <a:rPr lang="en-US" dirty="0"/>
              <a:t>2 minute(s)</a:t>
            </a:r>
          </a:p>
          <a:p>
            <a:pPr eaLnBrk="1" hangingPunct="1">
              <a:defRPr/>
            </a:pPr>
            <a:r>
              <a:rPr lang="en-US" b="1" dirty="0"/>
              <a:t>Explanation of Cues/Builds: </a:t>
            </a:r>
            <a:r>
              <a:rPr lang="en-US" dirty="0"/>
              <a:t>None</a:t>
            </a:r>
          </a:p>
          <a:p>
            <a:pPr>
              <a:defRPr/>
            </a:pPr>
            <a:r>
              <a:rPr lang="en-US" b="1" dirty="0"/>
              <a:t>Suggested Comments: </a:t>
            </a:r>
            <a:r>
              <a:rPr lang="en-US" dirty="0"/>
              <a:t>The QuickZone network for the Woodrow Wilson Bridge was complex in design due to the complex nature of the roadway geometry.  The location of the construction included multiple roads coming together to form a complex interchange. In order to account for the total demand on the roads, the Woodrow Wilson Bridge QuickZone network includes 35 nodes and 53 links. Many of the links were the individual entrance and exit ramps along with the primary travel lanes of the outer and inner loops of the capital beltway. The network is shown in this bottom figure.</a:t>
            </a:r>
          </a:p>
          <a:p>
            <a:pPr>
              <a:defRPr/>
            </a:pPr>
            <a:r>
              <a:rPr lang="en-US" dirty="0"/>
              <a:t>Traffic volumes and demand data were available from both the Maryland State Highway Administration and the Virginia Department of Transportation. Demand data for the inner-loop was acquired from the various MD-SHA permanent traffic count stations set up prior to the construction site. The data is available to anyone interested via the Maryland Roads web site (</a:t>
            </a:r>
            <a:r>
              <a:rPr lang="en-US" u="sng" dirty="0">
                <a:hlinkClick r:id="rId3"/>
              </a:rPr>
              <a:t>www.marylandroads.com</a:t>
            </a:r>
            <a:r>
              <a:rPr lang="en-US" dirty="0"/>
              <a:t>). Demand data for the outer-loop was made available through special traffic counts conducted by the VDOT on the Virginia approach to the Woodrow Wilson Bridge. Lane capacities, lengths, and free-flow speeds were gathered from historical data.</a:t>
            </a:r>
          </a:p>
          <a:p>
            <a:pPr eaLnBrk="1" hangingPunct="1">
              <a:defRPr/>
            </a:pPr>
            <a:r>
              <a:rPr lang="en-US" b="1" dirty="0"/>
              <a:t>Suggested Questions: </a:t>
            </a:r>
            <a:r>
              <a:rPr lang="en-US" dirty="0"/>
              <a:t>None</a:t>
            </a:r>
          </a:p>
          <a:p>
            <a:pPr marL="0" lvl="1" eaLnBrk="1" hangingPunct="1">
              <a:defRPr/>
            </a:pPr>
            <a:r>
              <a:rPr lang="en-US" b="1" dirty="0"/>
              <a:t>Additional Information: </a:t>
            </a:r>
            <a:r>
              <a:rPr lang="en-US" dirty="0"/>
              <a:t>www.tfhrc.gov/its/pubs/ quickzone.htm</a:t>
            </a:r>
            <a:endParaRPr lang="en-US" b="1" dirty="0"/>
          </a:p>
          <a:p>
            <a:pPr eaLnBrk="1" hangingPunct="1">
              <a:defRPr/>
            </a:pPr>
            <a:r>
              <a:rPr lang="en-US" b="1" dirty="0"/>
              <a:t>Possible Problems: </a:t>
            </a:r>
            <a:r>
              <a:rPr lang="en-US" dirty="0"/>
              <a:t>None</a:t>
            </a:r>
          </a:p>
          <a:p>
            <a:pPr>
              <a:defRPr/>
            </a:pPr>
            <a:endParaRPr lang="en-US" dirty="0"/>
          </a:p>
        </p:txBody>
      </p:sp>
      <p:sp>
        <p:nvSpPr>
          <p:cNvPr id="61444" name="Slide Number Placeholder 3"/>
          <p:cNvSpPr>
            <a:spLocks noGrp="1"/>
          </p:cNvSpPr>
          <p:nvPr>
            <p:ph type="sldNum" sz="quarter" idx="5"/>
          </p:nvPr>
        </p:nvSpPr>
        <p:spPr>
          <a:noFill/>
        </p:spPr>
        <p:txBody>
          <a:bodyPr/>
          <a:lstStyle/>
          <a:p>
            <a:fld id="{370895D1-DCCC-43D1-8E96-E5EA8DFD5B58}"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pPr eaLnBrk="1" hangingPunct="1"/>
            <a:r>
              <a:rPr lang="en-US" b="1" dirty="0"/>
              <a:t>Key Message: </a:t>
            </a:r>
            <a:r>
              <a:rPr lang="en-US" dirty="0"/>
              <a:t>Introduce Snapshot #2: I-95 Operational Analysis for Lane Closures at Night</a:t>
            </a:r>
          </a:p>
          <a:p>
            <a:pPr eaLnBrk="1" hangingPunct="1"/>
            <a:r>
              <a:rPr lang="en-US" b="1" dirty="0"/>
              <a:t>Est. Presentation Time: </a:t>
            </a:r>
            <a:r>
              <a:rPr lang="en-US" dirty="0"/>
              <a:t>2 minute(s)</a:t>
            </a:r>
          </a:p>
          <a:p>
            <a:pPr eaLnBrk="1" hangingPunct="1"/>
            <a:r>
              <a:rPr lang="en-US" b="1" dirty="0"/>
              <a:t>Explanation of Cues/Builds: </a:t>
            </a:r>
            <a:r>
              <a:rPr lang="en-US" dirty="0"/>
              <a:t>None</a:t>
            </a:r>
          </a:p>
          <a:p>
            <a:r>
              <a:rPr lang="en-US" b="1" dirty="0"/>
              <a:t>Suggested Comments: </a:t>
            </a:r>
            <a:r>
              <a:rPr lang="en-US" dirty="0"/>
              <a:t>Maintaining roadway capacity is an important aspect in the ongoing </a:t>
            </a:r>
            <a:r>
              <a:rPr lang="en-US" b="1" dirty="0"/>
              <a:t>Woodrow Wilson Bridge replacement project in the </a:t>
            </a:r>
            <a:r>
              <a:rPr lang="en-US" dirty="0"/>
              <a:t>Washington, DC metropolitan area. Lane closures are conducted only at night to minimize impact on road users. In the fall of 2001, a contractor for the Maryland State Highway Administration was in the process of constructing one of many new bridges as part of the project at the MD 210/ I-295/I-95 interchange just east of the Potomac River shoreline. The plan included closing lanes during the overnight hours (12 a.m. to 4 a.m.) and was scheduled to take from 4 to 6 months to complete. When this phase of the roadwork began, it was clear the limited hours of lane closures were incompatible with required setup and takedown time.</a:t>
            </a:r>
          </a:p>
          <a:p>
            <a:r>
              <a:rPr lang="en-US" dirty="0" err="1"/>
              <a:t>QuickZone</a:t>
            </a:r>
            <a:r>
              <a:rPr lang="en-US" dirty="0"/>
              <a:t> can be used to </a:t>
            </a:r>
            <a:r>
              <a:rPr lang="en-US" b="1" dirty="0"/>
              <a:t>estimate delay and queuing on large construction projects with high volumes.</a:t>
            </a:r>
            <a:endParaRPr lang="en-US" dirty="0"/>
          </a:p>
          <a:p>
            <a:r>
              <a:rPr lang="en-US" dirty="0"/>
              <a:t>Impacts on the motorist were reduced since total </a:t>
            </a:r>
            <a:r>
              <a:rPr lang="en-US" b="1" dirty="0"/>
              <a:t>duration of the construction project was reduced</a:t>
            </a:r>
            <a:r>
              <a:rPr lang="en-US" dirty="0"/>
              <a:t> from an estimated 6 months to 2 months.</a:t>
            </a:r>
          </a:p>
          <a:p>
            <a:r>
              <a:rPr lang="en-US" b="1" dirty="0"/>
              <a:t>Efficient dialog was created between the construction contractor and the Woodrow Wilson Bridge management team.</a:t>
            </a:r>
          </a:p>
          <a:p>
            <a:r>
              <a:rPr lang="en-US" b="1" dirty="0"/>
              <a:t>Results:</a:t>
            </a:r>
          </a:p>
          <a:p>
            <a:r>
              <a:rPr lang="en-US" dirty="0"/>
              <a:t>The </a:t>
            </a:r>
            <a:r>
              <a:rPr lang="en-US" dirty="0" err="1"/>
              <a:t>QuickZone</a:t>
            </a:r>
            <a:r>
              <a:rPr lang="en-US" dirty="0"/>
              <a:t> analysis included multiple scenarios for extending the lane closure duration time and the number of lanes closed. These scenarios included beginning lane closures at 9:00pm, 10:00pm, 11:00pm and 12:00am and removing the work zone at 4:00am and 5:00am. The results of the analysis showed that there was very little impact to drivers if the lane closures began at 9:00pm or 12:00am and that opening all lanes up by 5:00am would be sufficient. These results were presented to the Woodrow Wilson Bridge management team, Federal Highway Administration and MD-SHA. As a result of this analysis, the contractor was given permission to begin lane closures at 9:00pm and remove the lane closures by 5:00am. </a:t>
            </a:r>
          </a:p>
          <a:p>
            <a:r>
              <a:rPr lang="en-US" dirty="0"/>
              <a:t> At the time of the analysis, MD-</a:t>
            </a:r>
            <a:r>
              <a:rPr lang="en-US" dirty="0" err="1"/>
              <a:t>QuickZone</a:t>
            </a:r>
            <a:r>
              <a:rPr lang="en-US" dirty="0"/>
              <a:t> was a fairly new software program and had not been extensively used. An important aspect of trusting the results of </a:t>
            </a:r>
            <a:r>
              <a:rPr lang="en-US" dirty="0" err="1"/>
              <a:t>QuickZone</a:t>
            </a:r>
            <a:r>
              <a:rPr lang="en-US" dirty="0"/>
              <a:t> was to insure that the actual queue and delay that developed in the field were similar to the results generated by </a:t>
            </a:r>
            <a:r>
              <a:rPr lang="en-US" dirty="0" err="1"/>
              <a:t>QuickZone</a:t>
            </a:r>
            <a:r>
              <a:rPr lang="en-US" dirty="0"/>
              <a:t>. The Woodrow Wilson Bridge management team made the decision to monitor the queue and delay for the first week of construction. The results generated by </a:t>
            </a:r>
            <a:r>
              <a:rPr lang="en-US" dirty="0" err="1"/>
              <a:t>QuickZone</a:t>
            </a:r>
            <a:r>
              <a:rPr lang="en-US" dirty="0"/>
              <a:t> were very similar to those seen in the field. </a:t>
            </a:r>
          </a:p>
          <a:p>
            <a:r>
              <a:rPr lang="en-US" dirty="0"/>
              <a:t> The impact of the change in the work zone plan had very positive results. Overall, the impact to the traveling public was reduced since total duration of the construction project was reduced from an estimated 6 months to 2 months. The increase in production time to the contractor more than doubled (2.5 hours to 6 hours) resulting in better utilization of available resources and ultimately saving money on the overall construction project. Another important impact of using </a:t>
            </a:r>
            <a:r>
              <a:rPr lang="en-US" dirty="0" err="1"/>
              <a:t>QuickZone</a:t>
            </a:r>
            <a:r>
              <a:rPr lang="en-US" dirty="0"/>
              <a:t> was the creation of a dialog between the construction contractor and the Woodrow Wilson Bridge management team. The management team was in the position of weighing the interests of the construction contractor, who needed more production time, against that of the traveling public, who did not want unnecessary queuing and delay. </a:t>
            </a:r>
            <a:r>
              <a:rPr lang="en-US" dirty="0" err="1"/>
              <a:t>QuickZone</a:t>
            </a:r>
            <a:r>
              <a:rPr lang="en-US" dirty="0"/>
              <a:t> was a tool the management team could easily utilize to test out various work zone plan scenarios and determine the best compromise between the interests of the construction contractor and the public.  </a:t>
            </a:r>
          </a:p>
          <a:p>
            <a:pPr eaLnBrk="1" hangingPunct="1"/>
            <a:r>
              <a:rPr lang="en-US" b="1" dirty="0"/>
              <a:t>Suggested Questions: </a:t>
            </a:r>
            <a:r>
              <a:rPr lang="en-US" dirty="0"/>
              <a:t>None</a:t>
            </a:r>
          </a:p>
          <a:p>
            <a:pPr marL="0" lvl="1" eaLnBrk="1" hangingPunct="1"/>
            <a:r>
              <a:rPr lang="en-US" b="1" dirty="0"/>
              <a:t>Additional Information: </a:t>
            </a:r>
            <a:r>
              <a:rPr lang="en-US" dirty="0"/>
              <a:t>www.tfhrc.gov/its/pubs/ quickzone.htm</a:t>
            </a:r>
            <a:endParaRPr lang="en-US" b="1" dirty="0"/>
          </a:p>
          <a:p>
            <a:pPr eaLnBrk="1" hangingPunct="1"/>
            <a:r>
              <a:rPr lang="en-US" b="1" dirty="0"/>
              <a:t>Possible Problems: </a:t>
            </a:r>
            <a:r>
              <a:rPr lang="en-US" dirty="0"/>
              <a:t>None</a:t>
            </a:r>
          </a:p>
          <a:p>
            <a:endParaRPr lang="en-US" dirty="0"/>
          </a:p>
        </p:txBody>
      </p:sp>
      <p:sp>
        <p:nvSpPr>
          <p:cNvPr id="62468" name="Slide Number Placeholder 3"/>
          <p:cNvSpPr>
            <a:spLocks noGrp="1"/>
          </p:cNvSpPr>
          <p:nvPr>
            <p:ph type="sldNum" sz="quarter" idx="5"/>
          </p:nvPr>
        </p:nvSpPr>
        <p:spPr>
          <a:noFill/>
        </p:spPr>
        <p:txBody>
          <a:bodyPr/>
          <a:lstStyle/>
          <a:p>
            <a:fld id="{9ACCF3B8-20B6-4F45-AEF1-67E64667744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r>
              <a:rPr lang="en-US" b="1" dirty="0"/>
              <a:t>Key Message: </a:t>
            </a:r>
            <a:r>
              <a:rPr lang="en-US" dirty="0"/>
              <a:t>Introduce Snapshot #2: I-95 Operational Analysis for Lane Closures at Night</a:t>
            </a:r>
          </a:p>
          <a:p>
            <a:pPr eaLnBrk="1" hangingPunct="1"/>
            <a:r>
              <a:rPr lang="en-US" b="1" dirty="0"/>
              <a:t>Est. Presentation Time: </a:t>
            </a:r>
            <a:r>
              <a:rPr lang="en-US" dirty="0"/>
              <a:t>2 minute(s)</a:t>
            </a:r>
          </a:p>
          <a:p>
            <a:pPr eaLnBrk="1" hangingPunct="1"/>
            <a:r>
              <a:rPr lang="en-US" b="1" dirty="0"/>
              <a:t>Explanation of Cues/Builds: </a:t>
            </a:r>
            <a:r>
              <a:rPr lang="en-US" dirty="0"/>
              <a:t>None</a:t>
            </a:r>
          </a:p>
          <a:p>
            <a:r>
              <a:rPr lang="en-US" b="1" dirty="0"/>
              <a:t>Suggested Comments: </a:t>
            </a:r>
            <a:r>
              <a:rPr lang="en-US" dirty="0"/>
              <a:t>Maintaining roadway capacity is an important aspect in the ongoing </a:t>
            </a:r>
            <a:r>
              <a:rPr lang="en-US" b="1" dirty="0"/>
              <a:t>Woodrow Wilson Bridge replacement project in the </a:t>
            </a:r>
            <a:r>
              <a:rPr lang="en-US" dirty="0"/>
              <a:t>Washington, DC metropolitan area. Lane closures are conducted only at night to minimize impact on road users. In the fall of 2001, a contractor for the Maryland State Highway Administration was in the process of constructing one of many new bridges as part of the project at the MD 210/ I-295/I-95 interchange just east of the Potomac River shoreline. The plan included closing lanes during the overnight hours (12 a.m. to 4 a.m.) and was scheduled to take from 4 to 6 months to complete. When this phase of the roadwork began, it was clear the limited hours of lane closures were incompatible with required setup and takedown time.</a:t>
            </a:r>
          </a:p>
          <a:p>
            <a:r>
              <a:rPr lang="en-US" dirty="0" err="1"/>
              <a:t>QuickZone</a:t>
            </a:r>
            <a:r>
              <a:rPr lang="en-US" dirty="0"/>
              <a:t> can be used to </a:t>
            </a:r>
            <a:r>
              <a:rPr lang="en-US" b="1" dirty="0"/>
              <a:t>estimate delay and queuing on large construction projects with high volumes.</a:t>
            </a:r>
            <a:endParaRPr lang="en-US" dirty="0"/>
          </a:p>
          <a:p>
            <a:r>
              <a:rPr lang="en-US" dirty="0"/>
              <a:t>Impacts on the motorist were reduced since total </a:t>
            </a:r>
            <a:r>
              <a:rPr lang="en-US" b="1" dirty="0"/>
              <a:t>duration of the construction project was reduced</a:t>
            </a:r>
            <a:r>
              <a:rPr lang="en-US" dirty="0"/>
              <a:t> from an estimated 6 months to 2 months.</a:t>
            </a:r>
          </a:p>
          <a:p>
            <a:r>
              <a:rPr lang="en-US" b="1" dirty="0"/>
              <a:t>Efficient dialog was created between the construction contractor and the Woodrow Wilson Bridge management team.</a:t>
            </a:r>
            <a:endParaRPr lang="en-US" dirty="0"/>
          </a:p>
          <a:p>
            <a:pPr eaLnBrk="1" hangingPunct="1"/>
            <a:r>
              <a:rPr lang="en-US" b="1" dirty="0"/>
              <a:t>Suggested Questions: </a:t>
            </a:r>
            <a:r>
              <a:rPr lang="en-US" dirty="0"/>
              <a:t>None</a:t>
            </a:r>
          </a:p>
          <a:p>
            <a:pPr marL="0" lvl="1" eaLnBrk="1" hangingPunct="1"/>
            <a:r>
              <a:rPr lang="en-US" b="1" dirty="0"/>
              <a:t>Additional Information: </a:t>
            </a:r>
            <a:r>
              <a:rPr lang="en-US" dirty="0"/>
              <a:t>www.tfhrc.gov/its/pubs/ quickzone.htm</a:t>
            </a:r>
            <a:endParaRPr lang="en-US" b="1" dirty="0"/>
          </a:p>
          <a:p>
            <a:pPr eaLnBrk="1" hangingPunct="1"/>
            <a:r>
              <a:rPr lang="en-US" b="1" dirty="0"/>
              <a:t>Possible Problems: </a:t>
            </a:r>
            <a:r>
              <a:rPr lang="en-US" dirty="0"/>
              <a:t>None</a:t>
            </a:r>
          </a:p>
        </p:txBody>
      </p:sp>
      <p:sp>
        <p:nvSpPr>
          <p:cNvPr id="63492" name="Slide Number Placeholder 3"/>
          <p:cNvSpPr>
            <a:spLocks noGrp="1"/>
          </p:cNvSpPr>
          <p:nvPr>
            <p:ph type="sldNum" sz="quarter" idx="5"/>
          </p:nvPr>
        </p:nvSpPr>
        <p:spPr>
          <a:noFill/>
        </p:spPr>
        <p:txBody>
          <a:bodyPr/>
          <a:lstStyle/>
          <a:p>
            <a:fld id="{D4770A3A-04CE-48EC-894F-6850E49DC648}"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r>
              <a:rPr lang="en-US" b="1"/>
              <a:t>Key Message: </a:t>
            </a:r>
            <a:r>
              <a:rPr lang="en-US"/>
              <a:t>Introduce Case Study Snapshot #3: Justifying the Additional Cost of Night Work in Nova Scotia</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In 2001, the intersection of </a:t>
            </a:r>
            <a:r>
              <a:rPr lang="en-US" b="1"/>
              <a:t>Reeves Street and Trunk 4 in Port Hawkesbury, Nova Scotia</a:t>
            </a:r>
            <a:r>
              <a:rPr lang="en-US"/>
              <a:t>— along a key access route to the Trans Canada Highway—was slated to be upgraded. Both roads are generally two-lane roads with certain sections upgraded to include designated turn lanes. Average annual daily traffic (AADT) through the intersection is roughly 8,000 vehicles per day with approximately 10 percent truck volume. Truck traffic is concentrated during the daytime on weekdays. Most of the traffic volume at this location in Port Hawkesbury is through-traffic continuing on to some of the industrial centers near the town or to points further north. The reconstruction involved a major upgrade of the intersection including additional dedicated turn lanes to accommodate higher traffic volumes and to improve safety. Construction was slated to take place only during daylight hours because of cost and safety concerns. However, it was also evident that any construction during the day would have an impact on motorists. The reconstruction involved a major upgrade of the intersection including additional dedicated turn lanes to accommodate higher traffic volumes and to improve safety. Construction was slated to take place only during daylight hours because of cost and safety concerns. However, it was also evident that any construction during the day would have an impact on motorists. QuickZone Version 1.0 was used to test alternate strategies, including the possibility of a detour route through a residential district.</a:t>
            </a:r>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a:p>
            <a:endParaRPr lang="en-US"/>
          </a:p>
        </p:txBody>
      </p:sp>
      <p:sp>
        <p:nvSpPr>
          <p:cNvPr id="64516" name="Slide Number Placeholder 3"/>
          <p:cNvSpPr>
            <a:spLocks noGrp="1"/>
          </p:cNvSpPr>
          <p:nvPr>
            <p:ph type="sldNum" sz="quarter" idx="5"/>
          </p:nvPr>
        </p:nvSpPr>
        <p:spPr>
          <a:noFill/>
        </p:spPr>
        <p:txBody>
          <a:bodyPr/>
          <a:lstStyle/>
          <a:p>
            <a:fld id="{BE34493B-C74D-4120-9062-02EE75A4E53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eaLnBrk="1" hangingPunct="1">
              <a:defRPr/>
            </a:pPr>
            <a:r>
              <a:rPr lang="en-US" b="1" dirty="0"/>
              <a:t>Key Message: </a:t>
            </a:r>
            <a:r>
              <a:rPr lang="en-US" dirty="0"/>
              <a:t>Introduce Case Study Snapshot #3: Justifying the Additional Cost of Night Work in Nova Scotia</a:t>
            </a:r>
          </a:p>
          <a:p>
            <a:pPr eaLnBrk="1" hangingPunct="1">
              <a:defRPr/>
            </a:pPr>
            <a:r>
              <a:rPr lang="en-US" b="1" dirty="0"/>
              <a:t>Est. Presentation Time: </a:t>
            </a:r>
            <a:r>
              <a:rPr lang="en-US" dirty="0"/>
              <a:t>2 minute(s)</a:t>
            </a:r>
          </a:p>
          <a:p>
            <a:pPr eaLnBrk="1" hangingPunct="1">
              <a:defRPr/>
            </a:pPr>
            <a:r>
              <a:rPr lang="en-US" b="1" dirty="0"/>
              <a:t>Explanation of Cues/Builds: </a:t>
            </a:r>
            <a:r>
              <a:rPr lang="en-US" dirty="0"/>
              <a:t>None</a:t>
            </a:r>
          </a:p>
          <a:p>
            <a:pPr>
              <a:defRPr/>
            </a:pPr>
            <a:r>
              <a:rPr lang="en-US" b="1" dirty="0"/>
              <a:t>Suggested Comments: </a:t>
            </a:r>
            <a:r>
              <a:rPr lang="en-US" dirty="0"/>
              <a:t>In 2001, the intersection of </a:t>
            </a:r>
            <a:r>
              <a:rPr lang="en-US" b="1" dirty="0"/>
              <a:t>Reeves Street and Trunk 4 in Port Hawkesbury, Nova Scotia</a:t>
            </a:r>
            <a:r>
              <a:rPr lang="en-US" dirty="0"/>
              <a:t>— along a key access route to the Trans Canada Highway—was slated to be upgraded. Both roads are generally two-lane roads with certain sections upgraded to include designated turn lanes. Average annual daily traffic (AADT) through the intersection is roughly 8,000 vehicles per day with approximately 10 percent truck volume. Truck traffic is concentrated during the daytime on weekdays. Most of the traffic volume at this location in Port Hawkesbury is through-traffic continuing on to some of the industrial centers near the town or to points further north. The reconstruction involved a major upgrade of the intersection including additional dedicated turn lanes to accommodate higher traffic volumes and to improve safety. Construction was slated to take place only during daylight hours because of cost and safety concerns. However, it was also evident that any construction during the day would have an impact on motorists. The reconstruction involved a major upgrade of the intersection including additional dedicated turn lanes to accommodate higher traffic volumes and to improve safety. Construction was slated to take place only during daylight hours because of cost and safety concerns. However, it was also evident that any construction during the day would have an impact on motorists. QuickZone Version 1.0 was used to test alternate strategies, including the possibility of a detour route through a residential district.</a:t>
            </a:r>
          </a:p>
          <a:p>
            <a:pPr eaLnBrk="1" hangingPunct="1">
              <a:defRPr/>
            </a:pPr>
            <a:r>
              <a:rPr lang="en-US" b="1" dirty="0"/>
              <a:t>Suggested Questions: </a:t>
            </a:r>
            <a:r>
              <a:rPr lang="en-US" dirty="0"/>
              <a:t>None</a:t>
            </a:r>
          </a:p>
          <a:p>
            <a:pPr marL="0" lvl="1" eaLnBrk="1" hangingPunct="1">
              <a:defRPr/>
            </a:pPr>
            <a:r>
              <a:rPr lang="en-US" b="1" dirty="0"/>
              <a:t>Additional Information: </a:t>
            </a:r>
            <a:r>
              <a:rPr lang="en-US" dirty="0"/>
              <a:t>www.tfhrc.gov/its/pubs/ quickzone.htm</a:t>
            </a:r>
            <a:endParaRPr lang="en-US" b="1" dirty="0"/>
          </a:p>
          <a:p>
            <a:pPr eaLnBrk="1" hangingPunct="1">
              <a:defRPr/>
            </a:pPr>
            <a:r>
              <a:rPr lang="en-US" b="1" dirty="0"/>
              <a:t>Possible Problems: </a:t>
            </a:r>
            <a:r>
              <a:rPr lang="en-US" dirty="0"/>
              <a:t>None</a:t>
            </a:r>
          </a:p>
          <a:p>
            <a:pPr>
              <a:defRPr/>
            </a:pPr>
            <a:endParaRPr lang="en-US" dirty="0"/>
          </a:p>
        </p:txBody>
      </p:sp>
      <p:sp>
        <p:nvSpPr>
          <p:cNvPr id="65540" name="Slide Number Placeholder 3"/>
          <p:cNvSpPr>
            <a:spLocks noGrp="1"/>
          </p:cNvSpPr>
          <p:nvPr>
            <p:ph type="sldNum" sz="quarter" idx="5"/>
          </p:nvPr>
        </p:nvSpPr>
        <p:spPr>
          <a:noFill/>
        </p:spPr>
        <p:txBody>
          <a:bodyPr/>
          <a:lstStyle/>
          <a:p>
            <a:fld id="{FB3BEB0E-4445-439A-802E-144AA026B3A9}"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eaLnBrk="1" hangingPunct="1">
              <a:defRPr/>
            </a:pPr>
            <a:r>
              <a:rPr lang="en-US" b="1" dirty="0"/>
              <a:t>Key Message: </a:t>
            </a:r>
            <a:r>
              <a:rPr lang="en-US" dirty="0"/>
              <a:t>Introduce Case Studies</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Traffic Analysis Toolbox Volume IX: Work Zone Modeling and Simulation—</a:t>
            </a:r>
            <a:r>
              <a:rPr lang="en-US" i="1" dirty="0"/>
              <a:t>A Guide for Analysts </a:t>
            </a:r>
            <a:r>
              <a:rPr lang="en-US" dirty="0"/>
              <a:t>includes numerous case study examples, discussion and analysis designed to provide the prospective work zone analyst with information pertaining to the selection of a transportation modeling approach (including the identification of opportunities for use, managing technical risk and examples) as well as specific project applications (including constructability, scheduling and transportation management plan design and evaluation). </a:t>
            </a:r>
          </a:p>
          <a:p>
            <a:pPr>
              <a:defRPr/>
            </a:pPr>
            <a:r>
              <a:rPr lang="en-US" b="1" dirty="0"/>
              <a:t>Suggested Questions: </a:t>
            </a:r>
            <a:r>
              <a:rPr lang="en-US" dirty="0"/>
              <a:t>Where do these case studies come from?</a:t>
            </a:r>
          </a:p>
          <a:p>
            <a:pPr eaLnBrk="1" hangingPunct="1">
              <a:defRPr/>
            </a:pPr>
            <a:r>
              <a:rPr lang="en-US" b="1" dirty="0"/>
              <a:t>Additional Information: </a:t>
            </a:r>
            <a:r>
              <a:rPr lang="en-US" dirty="0"/>
              <a:t>http://www.ops.fhwa.dot.gov/wz/traffic_analysis/tatv9_wz/tatvol_9.pdf, PUBLICATION NO. FHWA-HOP-09-001, March 2009</a:t>
            </a:r>
          </a:p>
          <a:p>
            <a:pPr eaLnBrk="1" hangingPunct="1">
              <a:defRPr/>
            </a:pPr>
            <a:r>
              <a:rPr lang="en-US" dirty="0"/>
              <a:t>A total of 17 case studies are included in this volume (13 project applications and 4 strategic modeling approaches) The 17 case studies are categorized as either Project Applications or Strategic Modeling Approaches. The case studies included in this document were selected based upon access to the analysts and/or decision makers, availability of reports and data regarding the work zone application, geographic diversity, and project application (uniqueness). </a:t>
            </a:r>
          </a:p>
          <a:p>
            <a:pPr eaLnBrk="1" hangingPunct="1">
              <a:defRPr/>
            </a:pPr>
            <a:r>
              <a:rPr lang="en-US" b="1" dirty="0"/>
              <a:t>Possible Problems: </a:t>
            </a:r>
            <a:r>
              <a:rPr lang="en-US" dirty="0"/>
              <a:t>None</a:t>
            </a:r>
          </a:p>
          <a:p>
            <a:pPr>
              <a:defRPr/>
            </a:pPr>
            <a:endParaRPr lang="en-US" dirty="0"/>
          </a:p>
        </p:txBody>
      </p:sp>
      <p:sp>
        <p:nvSpPr>
          <p:cNvPr id="38916" name="Slide Number Placeholder 3"/>
          <p:cNvSpPr>
            <a:spLocks noGrp="1"/>
          </p:cNvSpPr>
          <p:nvPr>
            <p:ph type="sldNum" sz="quarter" idx="5"/>
          </p:nvPr>
        </p:nvSpPr>
        <p:spPr>
          <a:noFill/>
        </p:spPr>
        <p:txBody>
          <a:bodyPr/>
          <a:lstStyle/>
          <a:p>
            <a:fld id="{E9B068E5-C72D-4AEA-A668-0B8F90385AD9}"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r>
              <a:rPr lang="en-US" b="1"/>
              <a:t>Key Message: </a:t>
            </a:r>
            <a:r>
              <a:rPr lang="en-US"/>
              <a:t>Introduce Case Study Snapshot #3: Justifying the Additional Cost of Night Work in Nova Scotia</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a:t>
            </a:r>
            <a:r>
              <a:rPr lang="en-US"/>
              <a:t>QuickZone Version 1.0 was used to test alternate strategies, including the possibility of a detour route through a residential district. Under the original traffic control plan, the intersection operated 24 hours a day, 7 days a week. </a:t>
            </a:r>
            <a:r>
              <a:rPr lang="en-US" b="1"/>
              <a:t>Under these conditions, QuickZone predicted up to a 6.5-kilometer (4.1-mile) queue and 70 minutes of delay.</a:t>
            </a:r>
            <a:r>
              <a:rPr lang="en-US"/>
              <a:t> Project engineers noted that queues and delays did not form during the overnight hours on any day, especially Friday. They also tested a scenario that eliminated construction during daylight hours on Fridays and Saturdays. Using this information, construction was planned for mornings and evenings during weekdays. This approach cut in half the queuing and the delays associated with the construction. In addition, the number of vehicles on the detour route was reduced to 6,000 vehicles per week, a 40 percent reduction. The QuickZone analysis allowed project engineers to better plan the construction schedule and make the decision to perform some of the most disruptive phases of construction at night.</a:t>
            </a:r>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a:p>
            <a:endParaRPr lang="en-US"/>
          </a:p>
          <a:p>
            <a:endParaRPr lang="en-US"/>
          </a:p>
        </p:txBody>
      </p:sp>
      <p:sp>
        <p:nvSpPr>
          <p:cNvPr id="66564" name="Slide Number Placeholder 3"/>
          <p:cNvSpPr>
            <a:spLocks noGrp="1"/>
          </p:cNvSpPr>
          <p:nvPr>
            <p:ph type="sldNum" sz="quarter" idx="5"/>
          </p:nvPr>
        </p:nvSpPr>
        <p:spPr>
          <a:noFill/>
        </p:spPr>
        <p:txBody>
          <a:bodyPr/>
          <a:lstStyle/>
          <a:p>
            <a:fld id="{55BFD6C0-CEA9-401E-AE8F-7A12189911DA}"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r>
              <a:rPr lang="en-US" b="1"/>
              <a:t>Key Message: </a:t>
            </a:r>
            <a:r>
              <a:rPr lang="en-US"/>
              <a:t>Introduce Case Study Snapshot #3: Justifying the Additional Cost of Night Work in Nova Scotia</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KEY OBSERVATIONS</a:t>
            </a:r>
            <a:endParaRPr lang="en-US"/>
          </a:p>
          <a:p>
            <a:r>
              <a:rPr lang="en-US"/>
              <a:t>QuickZone can identify potential queuing and delays through </a:t>
            </a:r>
            <a:r>
              <a:rPr lang="en-US" b="1"/>
              <a:t>simple intersection analysis</a:t>
            </a:r>
            <a:r>
              <a:rPr lang="en-US"/>
              <a:t>.</a:t>
            </a:r>
          </a:p>
          <a:p>
            <a:r>
              <a:rPr lang="en-US"/>
              <a:t>QuickZone provided the </a:t>
            </a:r>
            <a:r>
              <a:rPr lang="en-US" b="1"/>
              <a:t>analytical backup</a:t>
            </a:r>
            <a:r>
              <a:rPr lang="en-US"/>
              <a:t> to effectively demonstrate the advantages of nighttime construction.</a:t>
            </a:r>
          </a:p>
          <a:p>
            <a:r>
              <a:rPr lang="en-US"/>
              <a:t>QuickZone </a:t>
            </a:r>
            <a:r>
              <a:rPr lang="en-US" b="1"/>
              <a:t>estimates of queue length and delays</a:t>
            </a:r>
            <a:r>
              <a:rPr lang="en-US"/>
              <a:t> were consistent with field observations.</a:t>
            </a:r>
          </a:p>
          <a:p>
            <a:pPr eaLnBrk="1" hangingPunct="1"/>
            <a:r>
              <a:rPr lang="en-US" b="1"/>
              <a:t>Suggested Questions: </a:t>
            </a:r>
            <a:r>
              <a:rPr lang="en-US"/>
              <a:t>None</a:t>
            </a:r>
          </a:p>
          <a:p>
            <a:pPr marL="0" lvl="1" eaLnBrk="1" hangingPunct="1"/>
            <a:r>
              <a:rPr lang="en-US" b="1"/>
              <a:t>Additional Information: </a:t>
            </a:r>
            <a:r>
              <a:rPr lang="en-US"/>
              <a:t>www.tfhrc.gov/its/pubs/ quickzone.htm</a:t>
            </a:r>
            <a:endParaRPr lang="en-US" b="1"/>
          </a:p>
          <a:p>
            <a:pPr eaLnBrk="1" hangingPunct="1"/>
            <a:r>
              <a:rPr lang="en-US" b="1"/>
              <a:t>Possible Problems: </a:t>
            </a:r>
            <a:r>
              <a:rPr lang="en-US"/>
              <a:t>None</a:t>
            </a:r>
          </a:p>
          <a:p>
            <a:r>
              <a:rPr lang="en-US"/>
              <a:t>Contact:</a:t>
            </a:r>
          </a:p>
          <a:p>
            <a:r>
              <a:rPr lang="en-US" b="1"/>
              <a:t>Gerard Kennedy, P. E.</a:t>
            </a:r>
            <a:br>
              <a:rPr lang="en-US"/>
            </a:br>
            <a:r>
              <a:rPr lang="en-US" i="1"/>
              <a:t>Project Engineer</a:t>
            </a:r>
            <a:br>
              <a:rPr lang="en-US"/>
            </a:br>
            <a:r>
              <a:rPr lang="en-US"/>
              <a:t>Nova Scotia Department of Transportation and Public Works</a:t>
            </a:r>
            <a:br>
              <a:rPr lang="en-US"/>
            </a:br>
            <a:r>
              <a:rPr lang="en-US"/>
              <a:t>902–563–2518</a:t>
            </a:r>
            <a:br>
              <a:rPr lang="en-US"/>
            </a:br>
            <a:r>
              <a:rPr lang="en-US">
                <a:hlinkClick r:id="rId3"/>
              </a:rPr>
              <a:t>kennedge@gov.ns.ca</a:t>
            </a:r>
            <a:endParaRPr lang="en-US"/>
          </a:p>
          <a:p>
            <a:endParaRPr lang="en-US"/>
          </a:p>
        </p:txBody>
      </p:sp>
      <p:sp>
        <p:nvSpPr>
          <p:cNvPr id="67588" name="Slide Number Placeholder 3"/>
          <p:cNvSpPr>
            <a:spLocks noGrp="1"/>
          </p:cNvSpPr>
          <p:nvPr>
            <p:ph type="sldNum" sz="quarter" idx="5"/>
          </p:nvPr>
        </p:nvSpPr>
        <p:spPr>
          <a:noFill/>
        </p:spPr>
        <p:txBody>
          <a:bodyPr/>
          <a:lstStyle/>
          <a:p>
            <a:fld id="{95231172-A960-4FA9-B60D-7E53A28BC32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r>
              <a:rPr lang="en-US" b="1"/>
              <a:t>Key Message: </a:t>
            </a:r>
            <a:r>
              <a:rPr lang="en-US"/>
              <a:t>Introduce More (other) case studies</a:t>
            </a:r>
          </a:p>
          <a:p>
            <a:pPr eaLnBrk="1" hangingPunct="1"/>
            <a:r>
              <a:rPr lang="en-US" b="1"/>
              <a:t>Est. Presentation Time: </a:t>
            </a:r>
            <a:r>
              <a:rPr lang="en-US"/>
              <a:t>2 minute(s)</a:t>
            </a:r>
          </a:p>
          <a:p>
            <a:pPr eaLnBrk="1" hangingPunct="1"/>
            <a:r>
              <a:rPr lang="en-US" b="1"/>
              <a:t>Explanation of Cues/Builds: </a:t>
            </a:r>
            <a:r>
              <a:rPr lang="en-US"/>
              <a:t>None</a:t>
            </a:r>
          </a:p>
          <a:p>
            <a:r>
              <a:rPr lang="en-US" b="1"/>
              <a:t>Suggested Comments: KEY OBSERVATIONS:</a:t>
            </a:r>
            <a:endParaRPr lang="en-US"/>
          </a:p>
          <a:p>
            <a:r>
              <a:rPr lang="en-US"/>
              <a:t>QuickZone can identify potential queuing and delays through </a:t>
            </a:r>
            <a:r>
              <a:rPr lang="en-US" b="1"/>
              <a:t>simple intersection analysis</a:t>
            </a:r>
            <a:r>
              <a:rPr lang="en-US"/>
              <a:t>.</a:t>
            </a:r>
          </a:p>
          <a:p>
            <a:r>
              <a:rPr lang="en-US"/>
              <a:t>QuickZone provided the </a:t>
            </a:r>
            <a:r>
              <a:rPr lang="en-US" b="1"/>
              <a:t>analytical backup</a:t>
            </a:r>
            <a:r>
              <a:rPr lang="en-US"/>
              <a:t> to effectively demonstrate the advantages of nighttime construction.</a:t>
            </a:r>
          </a:p>
          <a:p>
            <a:r>
              <a:rPr lang="en-US"/>
              <a:t>QuickZone </a:t>
            </a:r>
            <a:r>
              <a:rPr lang="en-US" b="1"/>
              <a:t>estimates of queue length and delays</a:t>
            </a:r>
            <a:r>
              <a:rPr lang="en-US"/>
              <a:t> were consistent with field observations.</a:t>
            </a:r>
          </a:p>
          <a:p>
            <a:pPr eaLnBrk="1" hangingPunct="1"/>
            <a:r>
              <a:rPr lang="en-US" b="1"/>
              <a:t>Suggested Questions: </a:t>
            </a:r>
            <a:r>
              <a:rPr lang="en-US"/>
              <a:t>None</a:t>
            </a:r>
          </a:p>
          <a:p>
            <a:pPr marL="0" lvl="1" eaLnBrk="1" hangingPunct="1"/>
            <a:r>
              <a:rPr lang="en-US" b="1"/>
              <a:t>Additional Information: </a:t>
            </a:r>
            <a:r>
              <a:rPr lang="en-US"/>
              <a:t>www.dot.ca.gov/newtech/roadway/ca4prs/cwz_workshop.htm</a:t>
            </a:r>
          </a:p>
          <a:p>
            <a:pPr eaLnBrk="1" hangingPunct="1"/>
            <a:r>
              <a:rPr lang="en-US" b="1"/>
              <a:t>Possible Problems: </a:t>
            </a:r>
            <a:r>
              <a:rPr lang="en-US"/>
              <a:t>None</a:t>
            </a:r>
          </a:p>
        </p:txBody>
      </p:sp>
      <p:sp>
        <p:nvSpPr>
          <p:cNvPr id="68612" name="Slide Number Placeholder 3"/>
          <p:cNvSpPr>
            <a:spLocks noGrp="1"/>
          </p:cNvSpPr>
          <p:nvPr>
            <p:ph type="sldNum" sz="quarter" idx="5"/>
          </p:nvPr>
        </p:nvSpPr>
        <p:spPr>
          <a:noFill/>
        </p:spPr>
        <p:txBody>
          <a:bodyPr/>
          <a:lstStyle/>
          <a:p>
            <a:fld id="{023271CB-260E-4BF0-8D1D-17FCCDD024FA}"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AECB12C7-0CB1-4075-845C-5BF2949C39AD}" type="slidenum">
              <a:rPr lang="en-US" smtClean="0"/>
              <a:pPr/>
              <a:t>33</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r>
              <a:rPr lang="en-US" b="1"/>
              <a:t>Key Message: </a:t>
            </a:r>
            <a:r>
              <a:rPr lang="en-US"/>
              <a:t>Recap module</a:t>
            </a:r>
            <a:endParaRPr lang="en-US" b="1"/>
          </a:p>
          <a:p>
            <a:pPr eaLnBrk="1" hangingPunct="1"/>
            <a:r>
              <a:rPr lang="en-US" b="1"/>
              <a:t>Est. Presentation Time: </a:t>
            </a:r>
            <a:r>
              <a:rPr lang="en-US"/>
              <a:t>1</a:t>
            </a:r>
            <a:r>
              <a:rPr lang="en-US" b="1"/>
              <a:t> </a:t>
            </a:r>
            <a:r>
              <a:rPr lang="en-US"/>
              <a:t>minute(s)</a:t>
            </a:r>
            <a:endParaRPr lang="en-US" b="1"/>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Avoid telling the audience the answers to these questions. Their purpose is to gauge understanding. You may add other questions.</a:t>
            </a:r>
          </a:p>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b="1" dirty="0"/>
              <a:t>Key Message: </a:t>
            </a:r>
            <a:r>
              <a:rPr lang="en-US" dirty="0"/>
              <a:t>List Case Studies</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These are some of the case studies included in Traffic Analysis Toolbox Volume IX: Work Zone Modeling and Simulation—</a:t>
            </a:r>
            <a:r>
              <a:rPr lang="en-US" i="1" dirty="0"/>
              <a:t>A Guide for Analysts</a:t>
            </a:r>
            <a:endParaRPr lang="en-US" dirty="0"/>
          </a:p>
          <a:p>
            <a:pPr>
              <a:defRPr/>
            </a:pPr>
            <a:r>
              <a:rPr lang="en-US" b="1" dirty="0"/>
              <a:t>Suggested Questions: </a:t>
            </a:r>
            <a:r>
              <a:rPr lang="en-US" dirty="0"/>
              <a:t>None</a:t>
            </a:r>
          </a:p>
          <a:p>
            <a:pPr eaLnBrk="1" hangingPunct="1">
              <a:defRPr/>
            </a:pPr>
            <a:r>
              <a:rPr lang="en-US" b="1" dirty="0"/>
              <a:t>Additional Information: </a:t>
            </a:r>
            <a:r>
              <a:rPr lang="en-US" dirty="0"/>
              <a:t>http://www.ops.fhwa.dot.gov/wz/traffic_analysis/tatv9_wz/tatvol_9.pdf, PUBLICATION NO. FHWA-HOP-09-001, March 2009</a:t>
            </a:r>
          </a:p>
          <a:p>
            <a:pPr eaLnBrk="1" hangingPunct="1">
              <a:defRPr/>
            </a:pPr>
            <a:r>
              <a:rPr lang="en-US" b="1" dirty="0"/>
              <a:t>Possible Problems: </a:t>
            </a:r>
            <a:r>
              <a:rPr lang="en-US" dirty="0"/>
              <a:t>No need to go through this list one by one. It is intended to let students know which case studies are available, for their reference.</a:t>
            </a:r>
          </a:p>
          <a:p>
            <a:pPr>
              <a:defRPr/>
            </a:pPr>
            <a:endParaRPr lang="en-US" dirty="0"/>
          </a:p>
          <a:p>
            <a:pPr>
              <a:defRPr/>
            </a:pPr>
            <a:endParaRPr lang="en-US" dirty="0"/>
          </a:p>
        </p:txBody>
      </p:sp>
      <p:sp>
        <p:nvSpPr>
          <p:cNvPr id="39940" name="Slide Number Placeholder 3"/>
          <p:cNvSpPr>
            <a:spLocks noGrp="1"/>
          </p:cNvSpPr>
          <p:nvPr>
            <p:ph type="sldNum" sz="quarter" idx="5"/>
          </p:nvPr>
        </p:nvSpPr>
        <p:spPr>
          <a:noFill/>
        </p:spPr>
        <p:txBody>
          <a:bodyPr/>
          <a:lstStyle/>
          <a:p>
            <a:fld id="{E7EE1FDC-831A-4A6A-97EA-F59C9E3A355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b="1" dirty="0"/>
              <a:t>Key Message: </a:t>
            </a:r>
            <a:r>
              <a:rPr lang="en-US" dirty="0"/>
              <a:t>List Case Studies (cont.)</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These are additional case studies included in the Guide. </a:t>
            </a:r>
          </a:p>
          <a:p>
            <a:pPr>
              <a:defRPr/>
            </a:pPr>
            <a:r>
              <a:rPr lang="en-US" b="1" dirty="0"/>
              <a:t>Suggested Questions: </a:t>
            </a:r>
            <a:r>
              <a:rPr lang="en-US" dirty="0"/>
              <a:t>None</a:t>
            </a:r>
          </a:p>
          <a:p>
            <a:pPr eaLnBrk="1" hangingPunct="1">
              <a:defRPr/>
            </a:pPr>
            <a:r>
              <a:rPr lang="en-US" b="1" dirty="0"/>
              <a:t>Additional Information: </a:t>
            </a:r>
            <a:r>
              <a:rPr lang="en-US" dirty="0"/>
              <a:t>http://www.ops.fhwa.dot.gov/wz/traffic_analysis/tatv9_wz/tatvol_9.pdf, PUBLICATION NO. FHWA-HOP-09-001, March 2009</a:t>
            </a:r>
          </a:p>
          <a:p>
            <a:pPr eaLnBrk="1" hangingPunct="1">
              <a:defRPr/>
            </a:pPr>
            <a:r>
              <a:rPr lang="en-US" b="1" dirty="0"/>
              <a:t>Possible Problems: </a:t>
            </a:r>
            <a:r>
              <a:rPr lang="en-US" dirty="0"/>
              <a:t>No need to go through this list one by one. It is intended to let students know which case studies are available, for their reference.</a:t>
            </a:r>
          </a:p>
          <a:p>
            <a:pPr>
              <a:defRPr/>
            </a:pPr>
            <a:endParaRPr lang="en-US" dirty="0"/>
          </a:p>
          <a:p>
            <a:pPr>
              <a:defRPr/>
            </a:pPr>
            <a:endParaRPr lang="en-US" dirty="0"/>
          </a:p>
        </p:txBody>
      </p:sp>
      <p:sp>
        <p:nvSpPr>
          <p:cNvPr id="40964" name="Slide Number Placeholder 3"/>
          <p:cNvSpPr>
            <a:spLocks noGrp="1"/>
          </p:cNvSpPr>
          <p:nvPr>
            <p:ph type="sldNum" sz="quarter" idx="5"/>
          </p:nvPr>
        </p:nvSpPr>
        <p:spPr>
          <a:noFill/>
        </p:spPr>
        <p:txBody>
          <a:bodyPr/>
          <a:lstStyle/>
          <a:p>
            <a:fld id="{207F1BAE-6C19-4708-8D96-1DC5656F57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b="1" dirty="0"/>
              <a:t>Key Message: </a:t>
            </a:r>
            <a:r>
              <a:rPr lang="en-US" dirty="0"/>
              <a:t>List Case Studies (cont.)</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These are additional case studies included in the Guide. Let’s look a one of them!</a:t>
            </a:r>
          </a:p>
          <a:p>
            <a:pPr>
              <a:defRPr/>
            </a:pPr>
            <a:r>
              <a:rPr lang="en-US" b="1" dirty="0"/>
              <a:t>Suggested Questions: </a:t>
            </a:r>
            <a:r>
              <a:rPr lang="en-US" dirty="0"/>
              <a:t>None</a:t>
            </a:r>
          </a:p>
          <a:p>
            <a:pPr eaLnBrk="1" hangingPunct="1">
              <a:defRPr/>
            </a:pPr>
            <a:r>
              <a:rPr lang="en-US" b="1" dirty="0"/>
              <a:t>Additional Information: </a:t>
            </a:r>
            <a:r>
              <a:rPr lang="en-US" dirty="0"/>
              <a:t>http://www.ops.fhwa.dot.gov/wz/traffic_analysis/tatv9_wz/tatvol_9.pdf, PUBLICATION NO. FHWA-HOP-09-001, March 2009</a:t>
            </a:r>
          </a:p>
          <a:p>
            <a:pPr eaLnBrk="1" hangingPunct="1">
              <a:defRPr/>
            </a:pPr>
            <a:r>
              <a:rPr lang="en-US" b="1" dirty="0"/>
              <a:t>Possible Problems: </a:t>
            </a:r>
            <a:r>
              <a:rPr lang="en-US" dirty="0"/>
              <a:t>No need to go through this list one by one. It is intended to let students know which case studies are available, for their reference.</a:t>
            </a:r>
          </a:p>
          <a:p>
            <a:pPr>
              <a:defRPr/>
            </a:pPr>
            <a:endParaRPr lang="en-US" dirty="0"/>
          </a:p>
          <a:p>
            <a:pPr>
              <a:defRPr/>
            </a:pPr>
            <a:endParaRPr lang="en-US" dirty="0"/>
          </a:p>
        </p:txBody>
      </p:sp>
      <p:sp>
        <p:nvSpPr>
          <p:cNvPr id="41988" name="Slide Number Placeholder 3"/>
          <p:cNvSpPr>
            <a:spLocks noGrp="1"/>
          </p:cNvSpPr>
          <p:nvPr>
            <p:ph type="sldNum" sz="quarter" idx="5"/>
          </p:nvPr>
        </p:nvSpPr>
        <p:spPr>
          <a:noFill/>
        </p:spPr>
        <p:txBody>
          <a:bodyPr/>
          <a:lstStyle/>
          <a:p>
            <a:fld id="{0C8B7B68-C374-4B9A-90E9-A1514605F39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eaLnBrk="1" hangingPunct="1"/>
            <a:r>
              <a:rPr lang="en-US" b="1" dirty="0"/>
              <a:t>Key Message: </a:t>
            </a:r>
            <a:r>
              <a:rPr lang="en-US" dirty="0"/>
              <a:t>Discuss one case study: MD SHA Lane Closure Analysis Program</a:t>
            </a:r>
          </a:p>
          <a:p>
            <a:pPr eaLnBrk="1" hangingPunct="1"/>
            <a:r>
              <a:rPr lang="en-US" b="1" dirty="0"/>
              <a:t>Est. Presentation Time: </a:t>
            </a:r>
            <a:r>
              <a:rPr lang="en-US" dirty="0"/>
              <a:t>Less than 2 minute(s)</a:t>
            </a:r>
          </a:p>
          <a:p>
            <a:pPr eaLnBrk="1" hangingPunct="1"/>
            <a:r>
              <a:rPr lang="en-US" b="1" dirty="0"/>
              <a:t>Explanation of Cues/Builds: </a:t>
            </a:r>
            <a:r>
              <a:rPr lang="en-US" dirty="0"/>
              <a:t>None</a:t>
            </a:r>
          </a:p>
          <a:p>
            <a:r>
              <a:rPr lang="en-US" b="1" dirty="0"/>
              <a:t>Suggested Comments: </a:t>
            </a:r>
            <a:r>
              <a:rPr lang="en-US" dirty="0"/>
              <a:t>Let’s look at one case study from the Guide, MD SHA Lane Closure Analysis Program. Here are the work zone characteristics.</a:t>
            </a:r>
          </a:p>
          <a:p>
            <a:r>
              <a:rPr lang="en-US" b="1" dirty="0"/>
              <a:t>Suggested Questions: </a:t>
            </a:r>
            <a:r>
              <a:rPr lang="en-US" dirty="0"/>
              <a:t>None</a:t>
            </a:r>
          </a:p>
          <a:p>
            <a:pPr eaLnBrk="1" hangingPunct="1"/>
            <a:r>
              <a:rPr lang="en-US" b="1" dirty="0"/>
              <a:t>Additional Information: </a:t>
            </a:r>
            <a:r>
              <a:rPr lang="en-US" dirty="0"/>
              <a:t>http://www.ops.fhwa.dot.gov/wz/traffic_analysis/tatv9_wz/tatvol_9.pdf, PUBLICATION NO. FHWA-HOP-09-001, March 2009</a:t>
            </a:r>
          </a:p>
          <a:p>
            <a:pPr eaLnBrk="1" hangingPunct="1"/>
            <a:r>
              <a:rPr lang="en-US" b="1" dirty="0"/>
              <a:t>Possible Problems: </a:t>
            </a:r>
            <a:r>
              <a:rPr lang="en-US" dirty="0"/>
              <a:t>MD SHA = Maryland State Highway Administration</a:t>
            </a:r>
          </a:p>
          <a:p>
            <a:endParaRPr lang="en-US" dirty="0"/>
          </a:p>
        </p:txBody>
      </p:sp>
      <p:sp>
        <p:nvSpPr>
          <p:cNvPr id="43012" name="Slide Number Placeholder 3"/>
          <p:cNvSpPr>
            <a:spLocks noGrp="1"/>
          </p:cNvSpPr>
          <p:nvPr>
            <p:ph type="sldNum" sz="quarter" idx="5"/>
          </p:nvPr>
        </p:nvSpPr>
        <p:spPr>
          <a:noFill/>
        </p:spPr>
        <p:txBody>
          <a:bodyPr/>
          <a:lstStyle/>
          <a:p>
            <a:fld id="{DFCC8452-CDD1-43B3-9102-569B706D505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b="1" dirty="0"/>
              <a:t>Key Message: </a:t>
            </a:r>
            <a:r>
              <a:rPr lang="en-US" dirty="0"/>
              <a:t>Discuss MD SHA Lane Closure Analysis Program</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The Maryland State Highway Administration (SHA) has developed the Lane Closure Analysis Program (LCAP) to support state traffic engineers with a structured method to analyze work zone impacts. The LCAP tool was developed based upon the guidance written in the Work Zone Lane Closure Analysis Guidelines which present allowable thresholds for decreasing mobility measured in terms of queues and delays in work zones. LCAP is part of a tiered approach to work zone analysis that SHA has developed. Depending on the complexity of a project, SHA recommends starting with LCAP for simple cases, QuickZone for simple cases with network impacts, and then simulation tools such as CORSIM, VISSIM, and SimTraffic for relatively complex scenarios requiring detailed analysis.</a:t>
            </a:r>
          </a:p>
          <a:p>
            <a:pPr>
              <a:defRPr/>
            </a:pPr>
            <a:r>
              <a:rPr lang="en-US" b="1" dirty="0"/>
              <a:t>Suggested Questions: </a:t>
            </a:r>
            <a:r>
              <a:rPr lang="en-US" dirty="0"/>
              <a:t>None</a:t>
            </a:r>
          </a:p>
          <a:p>
            <a:pPr eaLnBrk="1" hangingPunct="1">
              <a:defRPr/>
            </a:pPr>
            <a:r>
              <a:rPr lang="en-US" b="1" dirty="0"/>
              <a:t>Additional Information: </a:t>
            </a:r>
            <a:r>
              <a:rPr lang="en-US" dirty="0"/>
              <a:t>http://www.sha.maryland.gov/OOTS/WorkZoneAnalysisGuide_Sept08.pdf</a:t>
            </a:r>
          </a:p>
          <a:p>
            <a:pPr eaLnBrk="1" hangingPunct="1">
              <a:defRPr/>
            </a:pPr>
            <a:r>
              <a:rPr lang="en-US" b="1" dirty="0"/>
              <a:t>Possible Problems: </a:t>
            </a:r>
            <a:r>
              <a:rPr lang="en-US" dirty="0"/>
              <a:t>None</a:t>
            </a:r>
          </a:p>
          <a:p>
            <a:pPr>
              <a:defRPr/>
            </a:pPr>
            <a:endParaRPr lang="en-US" dirty="0"/>
          </a:p>
        </p:txBody>
      </p:sp>
      <p:sp>
        <p:nvSpPr>
          <p:cNvPr id="44036" name="Slide Number Placeholder 3"/>
          <p:cNvSpPr>
            <a:spLocks noGrp="1"/>
          </p:cNvSpPr>
          <p:nvPr>
            <p:ph type="sldNum" sz="quarter" idx="5"/>
          </p:nvPr>
        </p:nvSpPr>
        <p:spPr>
          <a:noFill/>
        </p:spPr>
        <p:txBody>
          <a:bodyPr/>
          <a:lstStyle/>
          <a:p>
            <a:fld id="{881DE8FB-A641-4193-9ADF-D4B3558BC28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eaLnBrk="1" hangingPunct="1">
              <a:defRPr/>
            </a:pPr>
            <a:r>
              <a:rPr lang="en-US" b="1" dirty="0"/>
              <a:t>Key Message: </a:t>
            </a:r>
            <a:r>
              <a:rPr lang="en-US" dirty="0"/>
              <a:t>Describe the Lane Closure Analysis Program</a:t>
            </a:r>
          </a:p>
          <a:p>
            <a:pPr eaLnBrk="1" hangingPunct="1">
              <a:defRPr/>
            </a:pPr>
            <a:r>
              <a:rPr lang="en-US" b="1" dirty="0"/>
              <a:t>Est. Presentation Time: </a:t>
            </a:r>
            <a:r>
              <a:rPr lang="en-US" dirty="0"/>
              <a:t>Less than 2 minute(s)</a:t>
            </a:r>
          </a:p>
          <a:p>
            <a:pPr eaLnBrk="1" hangingPunct="1">
              <a:defRPr/>
            </a:pPr>
            <a:r>
              <a:rPr lang="en-US" b="1" dirty="0"/>
              <a:t>Explanation of Cues/Builds: </a:t>
            </a:r>
            <a:r>
              <a:rPr lang="en-US" dirty="0"/>
              <a:t>None</a:t>
            </a:r>
          </a:p>
          <a:p>
            <a:pPr>
              <a:defRPr/>
            </a:pPr>
            <a:r>
              <a:rPr lang="en-US" b="1" dirty="0"/>
              <a:t>Suggested Comments: </a:t>
            </a:r>
            <a:r>
              <a:rPr lang="en-US" dirty="0"/>
              <a:t>LCAP is an analytical tool designed to quantify queues and delays resulting from capacity decreases in freeway work zones. LCAP is written as a program within Microsoft Excel and compares expected travel demand against work zone capacity on an hour-by-hour basis to estimate delay and mainline queue growth.</a:t>
            </a:r>
          </a:p>
          <a:p>
            <a:pPr>
              <a:defRPr/>
            </a:pPr>
            <a:r>
              <a:rPr lang="en-US" b="1" dirty="0"/>
              <a:t>Suggested Questions: </a:t>
            </a:r>
            <a:r>
              <a:rPr lang="en-US" dirty="0"/>
              <a:t>None</a:t>
            </a:r>
          </a:p>
          <a:p>
            <a:pPr>
              <a:defRPr/>
            </a:pPr>
            <a:r>
              <a:rPr lang="en-US" b="1" dirty="0"/>
              <a:t>Additional Information: </a:t>
            </a:r>
            <a:r>
              <a:rPr lang="en-US" dirty="0"/>
              <a:t>http://www.sha.maryland.gov/OOTS/WorkZoneAnalysisGuide_Sept08.pdf: Spreadsheets can be used to compare demand and capacity during each time interval to determine the residual queues. This tool can be implemented either using spreadsheet software (such as Microsoft Excel) or the Lane Closure</a:t>
            </a:r>
          </a:p>
          <a:p>
            <a:pPr>
              <a:defRPr/>
            </a:pPr>
            <a:r>
              <a:rPr lang="en-US" dirty="0"/>
              <a:t>Analysis Program (LCAP), a program recently developed by the University of Maryland for the SHA, that extracted the lane closure functions from the QuickZone software. These spreadsheet methods can take as inputs: hourly traffic volumes, truck percentages, work zone length, number of existing and work zone lanes, location of closed lanes, lateral clearance, work zone intensity, work zone grade, existing capacity, and type of terrain. These inputs are used to implement any of the aforementioned capacity approximations in order to determine the estimated work zone capacity. Once the work zone capacity has been determined, the roadway capacity is compared to the demand volume during each analysis interval and the difference between them will be the change in queue length of the analysis interval. These applications will report the estimated queue length at the end of each analysis interval. Queue duration is determined by counting the number of intervals where a particular queue length exists. Using trial and error, the user can select desired lane closure hours and view the anticipated resulting queue. Based on the allowable queue length, lane closure schedules can be determined for each day of the week. This type of analysis should be performed for work zones that involve lane closures and are not influenced by ramps. </a:t>
            </a:r>
          </a:p>
          <a:p>
            <a:pPr eaLnBrk="1" hangingPunct="1">
              <a:defRPr/>
            </a:pPr>
            <a:r>
              <a:rPr lang="en-US" b="1" dirty="0"/>
              <a:t>Possible Problems: </a:t>
            </a:r>
            <a:r>
              <a:rPr lang="en-US" dirty="0"/>
              <a:t>None</a:t>
            </a:r>
          </a:p>
          <a:p>
            <a:pPr eaLnBrk="1" hangingPunct="1">
              <a:defRPr/>
            </a:pPr>
            <a:r>
              <a:rPr lang="en-US" dirty="0"/>
              <a:t>Image Credit:  https://iconape.com/microsoft-excel-2010-logo-logo-icon-svg-png.html</a:t>
            </a:r>
          </a:p>
          <a:p>
            <a:pPr>
              <a:defRPr/>
            </a:pPr>
            <a:endParaRPr lang="en-US" dirty="0"/>
          </a:p>
        </p:txBody>
      </p:sp>
      <p:sp>
        <p:nvSpPr>
          <p:cNvPr id="45060" name="Slide Number Placeholder 3"/>
          <p:cNvSpPr>
            <a:spLocks noGrp="1"/>
          </p:cNvSpPr>
          <p:nvPr>
            <p:ph type="sldNum" sz="quarter" idx="5"/>
          </p:nvPr>
        </p:nvSpPr>
        <p:spPr>
          <a:noFill/>
        </p:spPr>
        <p:txBody>
          <a:bodyPr/>
          <a:lstStyle/>
          <a:p>
            <a:fld id="{7659616A-E18A-493F-82E9-D50D7EDD364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i="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0" name="Rectangle 46"/>
          <p:cNvSpPr>
            <a:spLocks noGrp="1" noChangeArrowheads="1"/>
          </p:cNvSpPr>
          <p:nvPr>
            <p:ph type="title"/>
          </p:nvPr>
        </p:nvSpPr>
        <p:spPr bwMode="auto">
          <a:xfrm>
            <a:off x="0" y="0"/>
            <a:ext cx="9144000" cy="1143000"/>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47"/>
          <p:cNvSpPr>
            <a:spLocks noGrp="1" noChangeArrowheads="1"/>
          </p:cNvSpPr>
          <p:nvPr>
            <p:ph type="body" idx="1"/>
          </p:nvPr>
        </p:nvSpPr>
        <p:spPr bwMode="auto">
          <a:xfrm>
            <a:off x="381000" y="1524000"/>
            <a:ext cx="8458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4" name="Text Box 50"/>
          <p:cNvSpPr txBox="1">
            <a:spLocks noChangeArrowheads="1"/>
          </p:cNvSpPr>
          <p:nvPr userDrawn="1"/>
        </p:nvSpPr>
        <p:spPr bwMode="auto">
          <a:xfrm>
            <a:off x="7920038" y="62817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6-</a:t>
            </a:r>
            <a:fld id="{2E22A04D-09E2-4904-A033-745BDB07554B}" type="slidenum">
              <a:rPr lang="en-US" sz="2400">
                <a:latin typeface="Calibri" pitchFamily="34" charset="0"/>
              </a:rPr>
              <a:pPr>
                <a:defRPr/>
              </a:pPr>
              <a:t>‹#›</a:t>
            </a:fld>
            <a:endParaRPr lang="en-US" sz="2400" dirty="0">
              <a:latin typeface="Calibri" pitchFamily="34" charset="0"/>
            </a:endParaRPr>
          </a:p>
        </p:txBody>
      </p:sp>
      <p:pic>
        <p:nvPicPr>
          <p:cNvPr id="1030" name="Picture 54" descr="Border 483"/>
          <p:cNvPicPr>
            <a:picLocks noChangeAspect="1" noChangeArrowheads="1"/>
          </p:cNvPicPr>
          <p:nvPr userDrawn="1"/>
        </p:nvPicPr>
        <p:blipFill>
          <a:blip r:embed="rId13"/>
          <a:srcRect/>
          <a:stretch>
            <a:fillRect/>
          </a:stretch>
        </p:blipFill>
        <p:spPr bwMode="auto">
          <a:xfrm>
            <a:off x="0" y="1366838"/>
            <a:ext cx="9144000" cy="309562"/>
          </a:xfrm>
          <a:prstGeom prst="rect">
            <a:avLst/>
          </a:prstGeom>
          <a:noFill/>
          <a:ln w="9525">
            <a:noFill/>
            <a:miter lim="800000"/>
            <a:headEnd/>
            <a:tailEnd/>
          </a:ln>
        </p:spPr>
      </p:pic>
      <p:sp>
        <p:nvSpPr>
          <p:cNvPr id="8" name="Rounded Rectangle 7"/>
          <p:cNvSpPr/>
          <p:nvPr userDrawn="1"/>
        </p:nvSpPr>
        <p:spPr bwMode="auto">
          <a:xfrm>
            <a:off x="152400" y="12192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dirty="0">
              <a:latin typeface="Calibri" pitchFamily="34" charset="0"/>
            </a:endParaRPr>
          </a:p>
        </p:txBody>
      </p:sp>
      <p:pic>
        <p:nvPicPr>
          <p:cNvPr id="2" name="Picture 1">
            <a:extLst>
              <a:ext uri="{FF2B5EF4-FFF2-40B4-BE49-F238E27FC236}">
                <a16:creationId xmlns:a16="http://schemas.microsoft.com/office/drawing/2014/main" id="{D4B84757-BC56-E69C-2152-2E932223E1CE}"/>
              </a:ext>
            </a:extLst>
          </p:cNvPr>
          <p:cNvPicPr>
            <a:picLocks noChangeAspect="1" noChangeArrowheads="1"/>
          </p:cNvPicPr>
          <p:nvPr userDrawn="1"/>
        </p:nvPicPr>
        <p:blipFill>
          <a:blip r:embed="rId14" cstate="print"/>
          <a:srcRect r="59525" b="61905"/>
          <a:stretch>
            <a:fillRect/>
          </a:stretch>
        </p:blipFill>
        <p:spPr bwMode="auto">
          <a:xfrm>
            <a:off x="1685026" y="6030686"/>
            <a:ext cx="566738" cy="533400"/>
          </a:xfrm>
          <a:prstGeom prst="rect">
            <a:avLst/>
          </a:prstGeom>
          <a:noFill/>
          <a:ln w="9525">
            <a:noFill/>
            <a:miter lim="800000"/>
            <a:headEnd/>
            <a:tailEnd/>
          </a:ln>
        </p:spPr>
      </p:pic>
      <p:pic>
        <p:nvPicPr>
          <p:cNvPr id="3" name="Picture 2" descr="ATSSA logo showing a cone within the A and safer roads save lives">
            <a:extLst>
              <a:ext uri="{FF2B5EF4-FFF2-40B4-BE49-F238E27FC236}">
                <a16:creationId xmlns:a16="http://schemas.microsoft.com/office/drawing/2014/main" id="{A2C24552-5069-57B0-BD75-5F510C322DA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57200" y="6118653"/>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b="1" i="1">
          <a:solidFill>
            <a:srgbClr val="C00000"/>
          </a:solidFill>
          <a:latin typeface="Calibri" pitchFamily="34" charset="0"/>
          <a:ea typeface="+mj-ea"/>
          <a:cs typeface="+mj-cs"/>
        </a:defRPr>
      </a:lvl1pPr>
      <a:lvl2pPr algn="ctr" rtl="0" eaLnBrk="0" fontAlgn="base" hangingPunct="0">
        <a:spcBef>
          <a:spcPct val="0"/>
        </a:spcBef>
        <a:spcAft>
          <a:spcPct val="0"/>
        </a:spcAft>
        <a:defRPr sz="4400" b="1" i="1">
          <a:solidFill>
            <a:srgbClr val="C00000"/>
          </a:solidFill>
          <a:latin typeface="Calibri" pitchFamily="34" charset="0"/>
        </a:defRPr>
      </a:lvl2pPr>
      <a:lvl3pPr algn="ctr" rtl="0" eaLnBrk="0" fontAlgn="base" hangingPunct="0">
        <a:spcBef>
          <a:spcPct val="0"/>
        </a:spcBef>
        <a:spcAft>
          <a:spcPct val="0"/>
        </a:spcAft>
        <a:defRPr sz="4400" b="1" i="1">
          <a:solidFill>
            <a:srgbClr val="C00000"/>
          </a:solidFill>
          <a:latin typeface="Calibri" pitchFamily="34" charset="0"/>
        </a:defRPr>
      </a:lvl3pPr>
      <a:lvl4pPr algn="ctr" rtl="0" eaLnBrk="0" fontAlgn="base" hangingPunct="0">
        <a:spcBef>
          <a:spcPct val="0"/>
        </a:spcBef>
        <a:spcAft>
          <a:spcPct val="0"/>
        </a:spcAft>
        <a:defRPr sz="4400" b="1" i="1">
          <a:solidFill>
            <a:srgbClr val="C00000"/>
          </a:solidFill>
          <a:latin typeface="Calibri" pitchFamily="34" charset="0"/>
        </a:defRPr>
      </a:lvl4pPr>
      <a:lvl5pPr algn="ctr" rtl="0" eaLnBrk="0" fontAlgn="base" hangingPunct="0">
        <a:spcBef>
          <a:spcPct val="0"/>
        </a:spcBef>
        <a:spcAft>
          <a:spcPct val="0"/>
        </a:spcAft>
        <a:defRPr sz="44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16"/>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16"/>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16"/>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16"/>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16"/>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16"/>
        </a:buBlip>
        <a:defRPr sz="3200">
          <a:solidFill>
            <a:schemeClr val="tx1"/>
          </a:solidFill>
          <a:latin typeface="+mn-lt"/>
        </a:defRPr>
      </a:lvl6pPr>
      <a:lvl7pPr marL="2971800" indent="-228600" algn="l" rtl="0" fontAlgn="base">
        <a:spcBef>
          <a:spcPct val="20000"/>
        </a:spcBef>
        <a:spcAft>
          <a:spcPct val="0"/>
        </a:spcAft>
        <a:buSzPct val="90000"/>
        <a:buBlip>
          <a:blip r:embed="rId16"/>
        </a:buBlip>
        <a:defRPr sz="3200">
          <a:solidFill>
            <a:schemeClr val="tx1"/>
          </a:solidFill>
          <a:latin typeface="+mn-lt"/>
        </a:defRPr>
      </a:lvl7pPr>
      <a:lvl8pPr marL="3429000" indent="-228600" algn="l" rtl="0" fontAlgn="base">
        <a:spcBef>
          <a:spcPct val="20000"/>
        </a:spcBef>
        <a:spcAft>
          <a:spcPct val="0"/>
        </a:spcAft>
        <a:buSzPct val="90000"/>
        <a:buBlip>
          <a:blip r:embed="rId16"/>
        </a:buBlip>
        <a:defRPr sz="3200">
          <a:solidFill>
            <a:schemeClr val="tx1"/>
          </a:solidFill>
          <a:latin typeface="+mn-lt"/>
        </a:defRPr>
      </a:lvl8pPr>
      <a:lvl9pPr marL="3886200" indent="-228600" algn="l" rtl="0" fontAlgn="base">
        <a:spcBef>
          <a:spcPct val="20000"/>
        </a:spcBef>
        <a:spcAft>
          <a:spcPct val="0"/>
        </a:spcAft>
        <a:buSzPct val="90000"/>
        <a:buBlip>
          <a:blip r:embed="rId16"/>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defRPr/>
            </a:pPr>
            <a:r>
              <a:rPr lang="en-US" sz="4400" b="1" kern="0" dirty="0">
                <a:solidFill>
                  <a:srgbClr val="C00000"/>
                </a:solidFill>
                <a:latin typeface="Calibri" pitchFamily="34" charset="0"/>
                <a:ea typeface="+mj-ea"/>
                <a:cs typeface="+mj-cs"/>
              </a:rPr>
              <a:t>Work Zone Traffic Impact Analysis</a:t>
            </a:r>
          </a:p>
        </p:txBody>
      </p:sp>
      <p:sp>
        <p:nvSpPr>
          <p:cNvPr id="123907" name="Rectangle 1027" descr="MODULE 6-Case StudySnapshots"/>
          <p:cNvSpPr>
            <a:spLocks noGrp="1" noChangeArrowheads="1"/>
          </p:cNvSpPr>
          <p:nvPr>
            <p:ph type="title"/>
          </p:nvPr>
        </p:nvSpPr>
        <p:spPr>
          <a:xfrm>
            <a:off x="5029200" y="1752600"/>
            <a:ext cx="3657600" cy="2590800"/>
          </a:xfrm>
        </p:spPr>
        <p:txBody>
          <a:bodyPr/>
          <a:lstStyle/>
          <a:p>
            <a:pPr eaLnBrk="1" hangingPunct="1">
              <a:defRPr/>
            </a:pPr>
            <a:r>
              <a:rPr lang="en-US" sz="4800" i="0" dirty="0">
                <a:effectLst>
                  <a:outerShdw blurRad="38100" dist="38100" dir="2700000" algn="tl">
                    <a:srgbClr val="000000">
                      <a:alpha val="43137"/>
                    </a:srgbClr>
                  </a:outerShdw>
                </a:effectLst>
              </a:rPr>
              <a:t>-MODULE 6-</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Case Study</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Snapshots</a:t>
            </a:r>
            <a:endParaRPr lang="en-US" b="0" i="0" dirty="0">
              <a:effectLst>
                <a:outerShdw blurRad="38100" dist="38100" dir="2700000" algn="tl">
                  <a:srgbClr val="000000">
                    <a:alpha val="43137"/>
                  </a:srgbClr>
                </a:outerShdw>
              </a:effectLst>
            </a:endParaRPr>
          </a:p>
        </p:txBody>
      </p:sp>
      <p:pic>
        <p:nvPicPr>
          <p:cNvPr id="5"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6812E7E0-35F2-0AC0-00DF-034CC51915B6}"/>
              </a:ext>
            </a:extLst>
          </p:cNvPr>
          <p:cNvSpPr/>
          <p:nvPr/>
        </p:nvSpPr>
        <p:spPr>
          <a:xfrm>
            <a:off x="3765938" y="58674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LCAP Steps</a:t>
            </a:r>
          </a:p>
        </p:txBody>
      </p:sp>
      <p:sp>
        <p:nvSpPr>
          <p:cNvPr id="11267" name="Content Placeholder 2"/>
          <p:cNvSpPr>
            <a:spLocks noGrp="1"/>
          </p:cNvSpPr>
          <p:nvPr>
            <p:ph idx="1"/>
          </p:nvPr>
        </p:nvSpPr>
        <p:spPr>
          <a:xfrm>
            <a:off x="381000" y="1524000"/>
            <a:ext cx="8915400" cy="4495800"/>
          </a:xfrm>
        </p:spPr>
        <p:txBody>
          <a:bodyPr/>
          <a:lstStyle/>
          <a:p>
            <a:r>
              <a:rPr lang="en-US" dirty="0"/>
              <a:t>Enter project information</a:t>
            </a:r>
          </a:p>
          <a:p>
            <a:r>
              <a:rPr lang="en-US" dirty="0"/>
              <a:t>Input demand</a:t>
            </a:r>
          </a:p>
          <a:p>
            <a:r>
              <a:rPr lang="en-US" dirty="0"/>
              <a:t>Describe the work zone</a:t>
            </a:r>
          </a:p>
          <a:p>
            <a:pPr lvl="1"/>
            <a:r>
              <a:rPr lang="en-US" dirty="0"/>
              <a:t>Lane closure information</a:t>
            </a:r>
          </a:p>
          <a:p>
            <a:pPr lvl="1"/>
            <a:r>
              <a:rPr lang="en-US" dirty="0"/>
              <a:t>Capacity information</a:t>
            </a:r>
          </a:p>
          <a:p>
            <a:pPr lvl="1"/>
            <a:r>
              <a:rPr lang="en-US" dirty="0"/>
              <a:t>Output type</a:t>
            </a:r>
          </a:p>
          <a:p>
            <a:r>
              <a:rPr lang="en-US" dirty="0"/>
              <a:t>Obtain results</a:t>
            </a: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Sample LCAP Output</a:t>
            </a:r>
          </a:p>
        </p:txBody>
      </p:sp>
      <p:pic>
        <p:nvPicPr>
          <p:cNvPr id="12291" name="Picture 2" descr="Table showing I-95 resurfacing project sample LCAP output with work zone up during the first two hours on sunday with a queue length displayed of approximately one half mile as a result">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0" y="1600200"/>
            <a:ext cx="9105900" cy="43434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QuickZone</a:t>
            </a:r>
            <a:r>
              <a:rPr lang="en-US" dirty="0"/>
              <a:t> Case Study Snapshots</a:t>
            </a:r>
          </a:p>
        </p:txBody>
      </p:sp>
      <p:sp>
        <p:nvSpPr>
          <p:cNvPr id="13315" name="Content Placeholder 2"/>
          <p:cNvSpPr>
            <a:spLocks noGrp="1"/>
          </p:cNvSpPr>
          <p:nvPr>
            <p:ph idx="1"/>
          </p:nvPr>
        </p:nvSpPr>
        <p:spPr>
          <a:xfrm>
            <a:off x="609600" y="1600200"/>
            <a:ext cx="8153400" cy="4495800"/>
          </a:xfrm>
        </p:spPr>
        <p:txBody>
          <a:bodyPr/>
          <a:lstStyle/>
          <a:p>
            <a:r>
              <a:rPr lang="en-US"/>
              <a:t>FHWA Website includes eight</a:t>
            </a:r>
          </a:p>
          <a:p>
            <a:r>
              <a:rPr lang="en-US"/>
              <a:t>Three will be highlighted here</a:t>
            </a:r>
          </a:p>
          <a:p>
            <a:r>
              <a:rPr lang="en-US"/>
              <a:t>For others:</a:t>
            </a:r>
          </a:p>
          <a:p>
            <a:pPr lvl="1"/>
            <a:r>
              <a:rPr lang="en-US"/>
              <a:t>www.tfhrc.gov/its/pubs/ quickzone.htm</a:t>
            </a:r>
          </a:p>
        </p:txBody>
      </p:sp>
      <p:pic>
        <p:nvPicPr>
          <p:cNvPr id="13316"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96863" y="4572000"/>
            <a:ext cx="8466137" cy="13716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282783C2-C7BA-CEB9-43D8-2081292B841D}"/>
              </a:ext>
            </a:extLst>
          </p:cNvPr>
          <p:cNvSpPr/>
          <p:nvPr/>
        </p:nvSpPr>
        <p:spPr>
          <a:xfrm>
            <a:off x="7279075" y="5773619"/>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9144000" cy="1143000"/>
          </a:xfrm>
        </p:spPr>
        <p:txBody>
          <a:bodyPr>
            <a:normAutofit fontScale="90000"/>
          </a:bodyPr>
          <a:lstStyle/>
          <a:p>
            <a:pPr>
              <a:defRPr/>
            </a:pPr>
            <a:r>
              <a:rPr lang="en-US" dirty="0"/>
              <a:t>Snapshot #1: I-40 Full Closure Feasibility Assessment</a:t>
            </a:r>
          </a:p>
        </p:txBody>
      </p:sp>
      <p:sp>
        <p:nvSpPr>
          <p:cNvPr id="14339" name="Content Placeholder 2"/>
          <p:cNvSpPr>
            <a:spLocks noGrp="1"/>
          </p:cNvSpPr>
          <p:nvPr>
            <p:ph idx="1"/>
          </p:nvPr>
        </p:nvSpPr>
        <p:spPr>
          <a:xfrm>
            <a:off x="381000" y="1676400"/>
            <a:ext cx="3429000" cy="4495800"/>
          </a:xfrm>
        </p:spPr>
        <p:txBody>
          <a:bodyPr/>
          <a:lstStyle/>
          <a:p>
            <a:r>
              <a:rPr lang="en-US" dirty="0"/>
              <a:t>Rehabilitation project  on I-40 east of downtown Knoxville, TN</a:t>
            </a:r>
          </a:p>
        </p:txBody>
      </p:sp>
      <p:pic>
        <p:nvPicPr>
          <p:cNvPr id="14340" name="Picture 5" descr="Map of Knoxville, TN showing main Interstate 40 and bypass route Interstate 640 with work zone on mainline for planning full closure">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3886200" y="1676400"/>
            <a:ext cx="4724400" cy="3560568"/>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569F56FF-6698-A4BA-F5CF-670673210170}"/>
              </a:ext>
            </a:extLst>
          </p:cNvPr>
          <p:cNvSpPr/>
          <p:nvPr/>
        </p:nvSpPr>
        <p:spPr>
          <a:xfrm>
            <a:off x="7553284" y="5421214"/>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9144000" cy="1143000"/>
          </a:xfrm>
        </p:spPr>
        <p:txBody>
          <a:bodyPr/>
          <a:lstStyle/>
          <a:p>
            <a:pPr>
              <a:defRPr/>
            </a:pPr>
            <a:r>
              <a:rPr lang="en-US" dirty="0"/>
              <a:t>Snapshot #1: I-40 Full Closure Feasibility Assessment</a:t>
            </a:r>
          </a:p>
        </p:txBody>
      </p:sp>
      <p:sp>
        <p:nvSpPr>
          <p:cNvPr id="15363" name="Content Placeholder 2"/>
          <p:cNvSpPr>
            <a:spLocks noGrp="1"/>
          </p:cNvSpPr>
          <p:nvPr>
            <p:ph idx="1"/>
          </p:nvPr>
        </p:nvSpPr>
        <p:spPr>
          <a:xfrm>
            <a:off x="381000" y="1676400"/>
            <a:ext cx="3962400" cy="4495800"/>
          </a:xfrm>
        </p:spPr>
        <p:txBody>
          <a:bodyPr/>
          <a:lstStyle/>
          <a:p>
            <a:r>
              <a:rPr lang="en-US"/>
              <a:t>TDOT considered the use of a full closure</a:t>
            </a:r>
          </a:p>
        </p:txBody>
      </p:sp>
      <p:pic>
        <p:nvPicPr>
          <p:cNvPr id="15364" name="Picture 5" descr="Map of Knoxville, TN showing main Interstate 40 and bypass route Interstate 640 with work zone on mainline for planning full closure">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4114800" y="1981200"/>
            <a:ext cx="4343400" cy="3273425"/>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101DC1B0-3218-E2E2-02CB-887DF5CF040E}"/>
              </a:ext>
            </a:extLst>
          </p:cNvPr>
          <p:cNvSpPr/>
          <p:nvPr/>
        </p:nvSpPr>
        <p:spPr>
          <a:xfrm>
            <a:off x="7194938" y="5348255"/>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Full Closure Advantages</a:t>
            </a:r>
          </a:p>
        </p:txBody>
      </p:sp>
      <p:sp>
        <p:nvSpPr>
          <p:cNvPr id="16387" name="Content Placeholder 2"/>
          <p:cNvSpPr>
            <a:spLocks noGrp="1"/>
          </p:cNvSpPr>
          <p:nvPr>
            <p:ph idx="1"/>
          </p:nvPr>
        </p:nvSpPr>
        <p:spPr>
          <a:xfrm>
            <a:off x="4495800" y="1524000"/>
            <a:ext cx="4343400" cy="4495800"/>
          </a:xfrm>
        </p:spPr>
        <p:txBody>
          <a:bodyPr/>
          <a:lstStyle/>
          <a:p>
            <a:r>
              <a:rPr lang="en-US" dirty="0"/>
              <a:t>Reduced project duration</a:t>
            </a:r>
          </a:p>
          <a:p>
            <a:r>
              <a:rPr lang="en-US" dirty="0"/>
              <a:t>Improved worker safety</a:t>
            </a:r>
          </a:p>
          <a:p>
            <a:r>
              <a:rPr lang="en-US" dirty="0"/>
              <a:t>Potential cost savings over more traditional approaches</a:t>
            </a:r>
          </a:p>
        </p:txBody>
      </p:sp>
      <p:pic>
        <p:nvPicPr>
          <p:cNvPr id="16388" name="Picture 2" descr="Map of Knoxville, TN showing main Interstate 40 and bypass route Interstate 640 with work zone on mainline for planning full closure">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533400" y="1689766"/>
            <a:ext cx="3810000" cy="3720434"/>
          </a:xfrm>
          <a:prstGeom prst="rect">
            <a:avLst/>
          </a:prstGeom>
          <a:noFill/>
          <a:ln w="9525">
            <a:solidFill>
              <a:srgbClr val="C00000"/>
            </a:solidFill>
            <a:miter lim="800000"/>
            <a:headEnd/>
            <a:tailEnd/>
          </a:ln>
        </p:spPr>
      </p:pic>
      <p:sp>
        <p:nvSpPr>
          <p:cNvPr id="5" name="Google Shape;74;p1">
            <a:extLst>
              <a:ext uri="{FF2B5EF4-FFF2-40B4-BE49-F238E27FC236}">
                <a16:creationId xmlns:a16="http://schemas.microsoft.com/office/drawing/2014/main" id="{BC69B3B8-CCA1-0426-7F3A-606B60C0608B}"/>
              </a:ext>
            </a:extLst>
          </p:cNvPr>
          <p:cNvSpPr/>
          <p:nvPr/>
        </p:nvSpPr>
        <p:spPr>
          <a:xfrm>
            <a:off x="3124200" y="5545019"/>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Why </a:t>
            </a:r>
            <a:r>
              <a:rPr lang="en-US" dirty="0" err="1"/>
              <a:t>QuickZone</a:t>
            </a:r>
            <a:r>
              <a:rPr lang="en-US" dirty="0"/>
              <a:t>?</a:t>
            </a:r>
            <a:br>
              <a:rPr lang="en-US" dirty="0"/>
            </a:br>
            <a:r>
              <a:rPr lang="en-US" dirty="0"/>
              <a:t>It Eliminated the Guess Work!</a:t>
            </a:r>
          </a:p>
        </p:txBody>
      </p:sp>
      <p:pic>
        <p:nvPicPr>
          <p:cNvPr id="17411" name="Picture 2" descr="QuickZone network of same routes">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4911725" y="2362200"/>
            <a:ext cx="3927475" cy="2590800"/>
          </a:xfrm>
          <a:prstGeom prst="rect">
            <a:avLst/>
          </a:prstGeom>
          <a:noFill/>
          <a:ln w="9525">
            <a:solidFill>
              <a:srgbClr val="C00000"/>
            </a:solidFill>
            <a:miter lim="800000"/>
            <a:headEnd/>
            <a:tailEnd/>
          </a:ln>
        </p:spPr>
      </p:pic>
      <p:pic>
        <p:nvPicPr>
          <p:cNvPr id="17412" name="Picture 2" descr="Map of Knoxville, TN showing main Interstate 40 and bypass route Interstate 640 with work zone on mainline for planning full closure">
            <a:extLst>
              <a:ext uri="{C183D7F6-B498-43B3-948B-1728B52AA6E4}">
                <adec:decorative xmlns:adec="http://schemas.microsoft.com/office/drawing/2017/decorative" val="0"/>
              </a:ext>
            </a:extLst>
          </p:cNvPr>
          <p:cNvPicPr>
            <a:picLocks noChangeAspect="1" noChangeArrowheads="1"/>
          </p:cNvPicPr>
          <p:nvPr/>
        </p:nvPicPr>
        <p:blipFill>
          <a:blip r:embed="rId4" cstate="print"/>
          <a:srcRect/>
          <a:stretch>
            <a:fillRect/>
          </a:stretch>
        </p:blipFill>
        <p:spPr bwMode="auto">
          <a:xfrm>
            <a:off x="304800" y="1981200"/>
            <a:ext cx="3511550" cy="3429000"/>
          </a:xfrm>
          <a:prstGeom prst="rect">
            <a:avLst/>
          </a:prstGeom>
          <a:noFill/>
          <a:ln w="9525">
            <a:solidFill>
              <a:srgbClr val="C00000"/>
            </a:solidFill>
            <a:miter lim="800000"/>
            <a:headEnd/>
            <a:tailEnd/>
          </a:ln>
        </p:spPr>
      </p:pic>
      <p:sp>
        <p:nvSpPr>
          <p:cNvPr id="6" name="Right Arrow 5">
            <a:extLst>
              <a:ext uri="{C183D7F6-B498-43B3-948B-1728B52AA6E4}">
                <adec:decorative xmlns:adec="http://schemas.microsoft.com/office/drawing/2017/decorative" val="1"/>
              </a:ext>
            </a:extLst>
          </p:cNvPr>
          <p:cNvSpPr/>
          <p:nvPr/>
        </p:nvSpPr>
        <p:spPr>
          <a:xfrm>
            <a:off x="4114800" y="3505200"/>
            <a:ext cx="609600" cy="68580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ndParaRPr>
          </a:p>
        </p:txBody>
      </p:sp>
      <p:sp>
        <p:nvSpPr>
          <p:cNvPr id="7" name="Google Shape;74;p1">
            <a:extLst>
              <a:ext uri="{FF2B5EF4-FFF2-40B4-BE49-F238E27FC236}">
                <a16:creationId xmlns:a16="http://schemas.microsoft.com/office/drawing/2014/main" id="{05C54D49-EB17-6BD3-5B3B-1C99ECC388AE}"/>
              </a:ext>
            </a:extLst>
          </p:cNvPr>
          <p:cNvSpPr/>
          <p:nvPr/>
        </p:nvSpPr>
        <p:spPr>
          <a:xfrm>
            <a:off x="7391400" y="5164019"/>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Scope of TDOT Study</a:t>
            </a:r>
          </a:p>
        </p:txBody>
      </p:sp>
      <p:sp>
        <p:nvSpPr>
          <p:cNvPr id="18435" name="Content Placeholder 2"/>
          <p:cNvSpPr>
            <a:spLocks noGrp="1"/>
          </p:cNvSpPr>
          <p:nvPr>
            <p:ph idx="1"/>
          </p:nvPr>
        </p:nvSpPr>
        <p:spPr/>
        <p:txBody>
          <a:bodyPr/>
          <a:lstStyle/>
          <a:p>
            <a:r>
              <a:rPr lang="en-US"/>
              <a:t>Predict traffic volumes on I-640 for a prospective 2008 full closure on I-40</a:t>
            </a:r>
          </a:p>
          <a:p>
            <a:r>
              <a:rPr lang="en-US"/>
              <a:t>Use vehicle-matching technologies to identify through and local traffic volumes by collecting field data</a:t>
            </a:r>
          </a:p>
          <a:p>
            <a:r>
              <a:rPr lang="en-US"/>
              <a:t>Use results to better predict travel demands on I-640 during the construction period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QuickZone Study</a:t>
            </a:r>
          </a:p>
        </p:txBody>
      </p:sp>
      <p:sp>
        <p:nvSpPr>
          <p:cNvPr id="19459" name="Content Placeholder 2"/>
          <p:cNvSpPr>
            <a:spLocks noGrp="1"/>
          </p:cNvSpPr>
          <p:nvPr>
            <p:ph idx="1"/>
          </p:nvPr>
        </p:nvSpPr>
        <p:spPr/>
        <p:txBody>
          <a:bodyPr/>
          <a:lstStyle/>
          <a:p>
            <a:r>
              <a:rPr lang="en-US"/>
              <a:t>To identify the likelihood of significant congestion under the proposed full closure option</a:t>
            </a:r>
          </a:p>
          <a:p>
            <a:r>
              <a:rPr lang="en-US"/>
              <a:t>When it became clear that congestion was likely to be significant, more refined traffic demand data and more detailed network geometry were applied in QuickZone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a:t>
            </a:r>
          </a:p>
        </p:txBody>
      </p:sp>
      <p:sp>
        <p:nvSpPr>
          <p:cNvPr id="20483" name="Content Placeholder 2"/>
          <p:cNvSpPr>
            <a:spLocks noGrp="1"/>
          </p:cNvSpPr>
          <p:nvPr>
            <p:ph idx="1"/>
          </p:nvPr>
        </p:nvSpPr>
        <p:spPr/>
        <p:txBody>
          <a:bodyPr/>
          <a:lstStyle/>
          <a:p>
            <a:r>
              <a:rPr lang="en-US"/>
              <a:t>QuickZone can be utilized to </a:t>
            </a:r>
            <a:r>
              <a:rPr lang="en-US" b="1"/>
              <a:t>predict likely delay impacts from a proposed full closure</a:t>
            </a:r>
            <a:r>
              <a:rPr lang="en-US"/>
              <a:t> on a major interstate</a:t>
            </a:r>
          </a:p>
        </p:txBody>
      </p:sp>
      <p:pic>
        <p:nvPicPr>
          <p:cNvPr id="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04800" y="3886200"/>
            <a:ext cx="8466137" cy="13716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14769D1D-9811-D4F0-EBD0-E9521DAA68B0}"/>
              </a:ext>
            </a:extLst>
          </p:cNvPr>
          <p:cNvSpPr/>
          <p:nvPr/>
        </p:nvSpPr>
        <p:spPr>
          <a:xfrm>
            <a:off x="7221711" y="5210909"/>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3075" name="Rectangle 3"/>
          <p:cNvSpPr>
            <a:spLocks noGrp="1" noChangeArrowheads="1"/>
          </p:cNvSpPr>
          <p:nvPr>
            <p:ph type="body" idx="1"/>
          </p:nvPr>
        </p:nvSpPr>
        <p:spPr>
          <a:xfrm>
            <a:off x="457200" y="1828800"/>
            <a:ext cx="8382000" cy="4343400"/>
          </a:xfrm>
        </p:spPr>
        <p:txBody>
          <a:bodyPr/>
          <a:lstStyle/>
          <a:p>
            <a:r>
              <a:rPr lang="en-US"/>
              <a:t>Provide snapshots of successful case studies that utilized the tools we have discussed</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a:t>
            </a:r>
          </a:p>
        </p:txBody>
      </p:sp>
      <p:sp>
        <p:nvSpPr>
          <p:cNvPr id="21507" name="Content Placeholder 2"/>
          <p:cNvSpPr>
            <a:spLocks noGrp="1"/>
          </p:cNvSpPr>
          <p:nvPr>
            <p:ph idx="1"/>
          </p:nvPr>
        </p:nvSpPr>
        <p:spPr/>
        <p:txBody>
          <a:bodyPr/>
          <a:lstStyle/>
          <a:p>
            <a:r>
              <a:rPr lang="en-US"/>
              <a:t>Predicted delays highlighted the potential for extensive delays and </a:t>
            </a:r>
            <a:r>
              <a:rPr lang="en-US" b="1"/>
              <a:t>helped TDOT mobilize resources for demand management and public outreach</a:t>
            </a:r>
            <a:r>
              <a:rPr lang="en-US"/>
              <a:t> prior to construction</a:t>
            </a:r>
          </a:p>
        </p:txBody>
      </p:sp>
      <p:pic>
        <p:nvPicPr>
          <p:cNvPr id="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28600" y="4114800"/>
            <a:ext cx="8466137" cy="13716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8CD3E2BB-2EEF-23C5-8F9D-04066F85C1AD}"/>
              </a:ext>
            </a:extLst>
          </p:cNvPr>
          <p:cNvSpPr/>
          <p:nvPr/>
        </p:nvSpPr>
        <p:spPr>
          <a:xfrm>
            <a:off x="7347338" y="5363309"/>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 (cont.)</a:t>
            </a:r>
          </a:p>
        </p:txBody>
      </p:sp>
      <p:sp>
        <p:nvSpPr>
          <p:cNvPr id="22531" name="Content Placeholder 2"/>
          <p:cNvSpPr>
            <a:spLocks noGrp="1"/>
          </p:cNvSpPr>
          <p:nvPr>
            <p:ph idx="1"/>
          </p:nvPr>
        </p:nvSpPr>
        <p:spPr/>
        <p:txBody>
          <a:bodyPr/>
          <a:lstStyle/>
          <a:p>
            <a:r>
              <a:rPr lang="en-US"/>
              <a:t>A tiered modeling approach is a cost effective strategy for using QuickZone</a:t>
            </a:r>
          </a:p>
          <a:p>
            <a:pPr lvl="1">
              <a:buFontTx/>
              <a:buNone/>
            </a:pPr>
            <a:r>
              <a:rPr lang="en-US"/>
              <a:t>1. Less detailed data are used to scope potential delays</a:t>
            </a:r>
          </a:p>
          <a:p>
            <a:pPr lvl="1">
              <a:buFontTx/>
              <a:buNone/>
            </a:pPr>
            <a:r>
              <a:rPr lang="en-US"/>
              <a:t>2. If deemed necessary, enhanced travel demand and more detailed network models are employed</a:t>
            </a:r>
          </a:p>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9601200" cy="1752600"/>
          </a:xfrm>
        </p:spPr>
        <p:txBody>
          <a:bodyPr/>
          <a:lstStyle/>
          <a:p>
            <a:pPr>
              <a:defRPr/>
            </a:pPr>
            <a:r>
              <a:rPr lang="en-US" dirty="0"/>
              <a:t>Snapshot #2: I-95 Operational Analysis for Lane Closures at Night</a:t>
            </a:r>
            <a:br>
              <a:rPr lang="en-US" dirty="0"/>
            </a:br>
            <a:endParaRPr lang="en-US" dirty="0"/>
          </a:p>
        </p:txBody>
      </p:sp>
      <p:sp>
        <p:nvSpPr>
          <p:cNvPr id="23555" name="Content Placeholder 2"/>
          <p:cNvSpPr>
            <a:spLocks noGrp="1"/>
          </p:cNvSpPr>
          <p:nvPr>
            <p:ph idx="1"/>
          </p:nvPr>
        </p:nvSpPr>
        <p:spPr>
          <a:xfrm>
            <a:off x="381000" y="1600200"/>
            <a:ext cx="8382000" cy="1905000"/>
          </a:xfrm>
        </p:spPr>
        <p:txBody>
          <a:bodyPr/>
          <a:lstStyle/>
          <a:p>
            <a:r>
              <a:rPr lang="en-US" b="1"/>
              <a:t>Woodrow Wilson Bridge replacement project</a:t>
            </a:r>
            <a:r>
              <a:rPr lang="en-US"/>
              <a:t> in the Washington, DC metropolitan area</a:t>
            </a:r>
          </a:p>
        </p:txBody>
      </p:sp>
      <p:pic>
        <p:nvPicPr>
          <p:cNvPr id="23556" name="Picture 5" descr="Woodrow Wilson Bridge in background with cranes for construction"/>
          <p:cNvPicPr>
            <a:picLocks noChangeAspect="1" noChangeArrowheads="1"/>
          </p:cNvPicPr>
          <p:nvPr/>
        </p:nvPicPr>
        <p:blipFill>
          <a:blip r:embed="rId3" cstate="print"/>
          <a:srcRect l="17346" t="46130" r="48100" b="23753"/>
          <a:stretch>
            <a:fillRect/>
          </a:stretch>
        </p:blipFill>
        <p:spPr bwMode="auto">
          <a:xfrm>
            <a:off x="2286000" y="3352800"/>
            <a:ext cx="4800600" cy="3133725"/>
          </a:xfrm>
          <a:prstGeom prst="rect">
            <a:avLst/>
          </a:prstGeom>
          <a:noFill/>
          <a:ln w="19050">
            <a:solidFill>
              <a:srgbClr val="000000"/>
            </a:solidFill>
            <a:miter lim="800000"/>
            <a:headEnd/>
            <a:tailEnd/>
          </a:ln>
        </p:spPr>
      </p:pic>
      <p:sp>
        <p:nvSpPr>
          <p:cNvPr id="5" name="Google Shape;74;p1">
            <a:extLst>
              <a:ext uri="{FF2B5EF4-FFF2-40B4-BE49-F238E27FC236}">
                <a16:creationId xmlns:a16="http://schemas.microsoft.com/office/drawing/2014/main" id="{6BA226D2-AB76-DA7D-4701-F8BA573FE716}"/>
              </a:ext>
            </a:extLst>
          </p:cNvPr>
          <p:cNvSpPr/>
          <p:nvPr/>
        </p:nvSpPr>
        <p:spPr>
          <a:xfrm>
            <a:off x="7196997" y="5943600"/>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Maryland SHA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The Problem</a:t>
            </a:r>
          </a:p>
        </p:txBody>
      </p:sp>
      <p:sp>
        <p:nvSpPr>
          <p:cNvPr id="24579" name="Content Placeholder 2"/>
          <p:cNvSpPr>
            <a:spLocks noGrp="1"/>
          </p:cNvSpPr>
          <p:nvPr>
            <p:ph idx="1"/>
          </p:nvPr>
        </p:nvSpPr>
        <p:spPr>
          <a:xfrm>
            <a:off x="381000" y="1524000"/>
            <a:ext cx="8458200" cy="4343400"/>
          </a:xfrm>
        </p:spPr>
        <p:txBody>
          <a:bodyPr/>
          <a:lstStyle/>
          <a:p>
            <a:r>
              <a:rPr lang="en-US" dirty="0"/>
              <a:t>Original plan included closing lanes during the overnight hours (12 a.m. to 4 a.m.) for 4 -6 months </a:t>
            </a:r>
          </a:p>
          <a:p>
            <a:r>
              <a:rPr lang="en-US" dirty="0"/>
              <a:t>The limited hours of lane closures were incompatible with required setup and takedown time</a:t>
            </a:r>
          </a:p>
        </p:txBody>
      </p:sp>
      <p:pic>
        <p:nvPicPr>
          <p:cNvPr id="2458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657600" y="4191000"/>
            <a:ext cx="5210175" cy="20574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3AE22310-603C-D8C2-06FC-C648AB8E0E87}"/>
              </a:ext>
            </a:extLst>
          </p:cNvPr>
          <p:cNvSpPr/>
          <p:nvPr/>
        </p:nvSpPr>
        <p:spPr>
          <a:xfrm>
            <a:off x="6705600" y="6248400"/>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Maryland SHA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p:spPr>
        <p:txBody>
          <a:bodyPr/>
          <a:lstStyle/>
          <a:p>
            <a:pPr>
              <a:defRPr/>
            </a:pPr>
            <a:r>
              <a:rPr lang="en-US" dirty="0"/>
              <a:t>The Solution</a:t>
            </a:r>
          </a:p>
        </p:txBody>
      </p:sp>
      <p:sp>
        <p:nvSpPr>
          <p:cNvPr id="25603" name="Content Placeholder 2"/>
          <p:cNvSpPr>
            <a:spLocks noGrp="1"/>
          </p:cNvSpPr>
          <p:nvPr>
            <p:ph idx="1"/>
          </p:nvPr>
        </p:nvSpPr>
        <p:spPr>
          <a:xfrm>
            <a:off x="381000" y="1524000"/>
            <a:ext cx="8763000" cy="4267200"/>
          </a:xfrm>
        </p:spPr>
        <p:txBody>
          <a:bodyPr/>
          <a:lstStyle/>
          <a:p>
            <a:r>
              <a:rPr lang="en-US" b="1" i="1" dirty="0" err="1"/>
              <a:t>QuickZone</a:t>
            </a:r>
            <a:r>
              <a:rPr lang="en-US" b="1" i="1" dirty="0"/>
              <a:t> analysis for extending the lane closure duration time and the number of lanes closed </a:t>
            </a:r>
            <a:r>
              <a:rPr lang="en-US" dirty="0"/>
              <a:t>showed an insignificant difference for motorists if the lane closures began at 9 p.m. instead of the proposed 12 a.m.</a:t>
            </a:r>
          </a:p>
          <a:p>
            <a:r>
              <a:rPr lang="en-US" dirty="0"/>
              <a:t>Opening all lanes by 5 a.m. would be sufficient to maintain traffic flow</a:t>
            </a:r>
          </a:p>
        </p:txBody>
      </p:sp>
      <p:pic>
        <p:nvPicPr>
          <p:cNvPr id="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752600" y="5241197"/>
            <a:ext cx="6637337" cy="1075316"/>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712EB5BB-ACEC-D4AD-D69D-8C36754F8D96}"/>
              </a:ext>
            </a:extLst>
          </p:cNvPr>
          <p:cNvSpPr/>
          <p:nvPr/>
        </p:nvSpPr>
        <p:spPr>
          <a:xfrm>
            <a:off x="6607369" y="6193422"/>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Woodrow Wilson Bridge</a:t>
            </a:r>
            <a:br>
              <a:rPr lang="en-US" dirty="0"/>
            </a:br>
            <a:r>
              <a:rPr lang="en-US" dirty="0" err="1"/>
              <a:t>QuickZone</a:t>
            </a:r>
            <a:r>
              <a:rPr lang="en-US" dirty="0"/>
              <a:t> Network</a:t>
            </a:r>
          </a:p>
        </p:txBody>
      </p:sp>
      <p:pic>
        <p:nvPicPr>
          <p:cNvPr id="26627" name="Picture 2" descr="Sample QuickZone network within analysis tool">
            <a:extLst>
              <a:ext uri="{C183D7F6-B498-43B3-948B-1728B52AA6E4}">
                <adec:decorative xmlns:adec="http://schemas.microsoft.com/office/drawing/2017/decorative" val="0"/>
              </a:ext>
            </a:extLst>
          </p:cNvPr>
          <p:cNvPicPr>
            <a:picLocks noChangeAspect="1" noChangeArrowheads="1"/>
          </p:cNvPicPr>
          <p:nvPr/>
        </p:nvPicPr>
        <p:blipFill>
          <a:blip r:embed="rId3" cstate="print">
            <a:clrChange>
              <a:clrFrom>
                <a:srgbClr val="FFFFFF"/>
              </a:clrFrom>
              <a:clrTo>
                <a:srgbClr val="FFFFFF">
                  <a:alpha val="0"/>
                </a:srgbClr>
              </a:clrTo>
            </a:clrChange>
          </a:blip>
          <a:srcRect l="1923" t="11057" b="30713"/>
          <a:stretch>
            <a:fillRect/>
          </a:stretch>
        </p:blipFill>
        <p:spPr bwMode="auto">
          <a:xfrm>
            <a:off x="-79375" y="3810000"/>
            <a:ext cx="8461375" cy="3276600"/>
          </a:xfrm>
          <a:prstGeom prst="rect">
            <a:avLst/>
          </a:prstGeom>
          <a:noFill/>
          <a:ln w="9525">
            <a:noFill/>
            <a:miter lim="800000"/>
            <a:headEnd/>
            <a:tailEnd/>
          </a:ln>
        </p:spPr>
      </p:pic>
      <p:pic>
        <p:nvPicPr>
          <p:cNvPr id="26628" name="Picture 3">
            <a:extLst>
              <a:ext uri="{C183D7F6-B498-43B3-948B-1728B52AA6E4}">
                <adec:decorative xmlns:adec="http://schemas.microsoft.com/office/drawing/2017/decorative" val="1"/>
              </a:ext>
            </a:extLst>
          </p:cNvPr>
          <p:cNvPicPr>
            <a:picLocks noChangeAspect="1" noChangeArrowheads="1"/>
          </p:cNvPicPr>
          <p:nvPr/>
        </p:nvPicPr>
        <p:blipFill>
          <a:blip r:embed="rId4" cstate="print"/>
          <a:srcRect/>
          <a:stretch>
            <a:fillRect/>
          </a:stretch>
        </p:blipFill>
        <p:spPr bwMode="auto">
          <a:xfrm>
            <a:off x="1828800" y="1524000"/>
            <a:ext cx="6324600" cy="2598738"/>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573B84C5-54D5-10DA-2070-0C8BB86A6472}"/>
              </a:ext>
            </a:extLst>
          </p:cNvPr>
          <p:cNvSpPr/>
          <p:nvPr/>
        </p:nvSpPr>
        <p:spPr>
          <a:xfrm>
            <a:off x="7369369" y="5791200"/>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
        <p:nvSpPr>
          <p:cNvPr id="6" name="Google Shape;74;p1">
            <a:extLst>
              <a:ext uri="{FF2B5EF4-FFF2-40B4-BE49-F238E27FC236}">
                <a16:creationId xmlns:a16="http://schemas.microsoft.com/office/drawing/2014/main" id="{4F6C9B3F-5C94-EF41-1EF5-20AC6140F47F}"/>
              </a:ext>
            </a:extLst>
          </p:cNvPr>
          <p:cNvSpPr/>
          <p:nvPr/>
        </p:nvSpPr>
        <p:spPr>
          <a:xfrm>
            <a:off x="6705600" y="4257557"/>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Maryland SHA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a:t>
            </a:r>
          </a:p>
        </p:txBody>
      </p:sp>
      <p:sp>
        <p:nvSpPr>
          <p:cNvPr id="27651" name="Content Placeholder 2"/>
          <p:cNvSpPr>
            <a:spLocks noGrp="1"/>
          </p:cNvSpPr>
          <p:nvPr>
            <p:ph idx="1"/>
          </p:nvPr>
        </p:nvSpPr>
        <p:spPr>
          <a:xfrm>
            <a:off x="381000" y="1524000"/>
            <a:ext cx="8458200" cy="4343400"/>
          </a:xfrm>
        </p:spPr>
        <p:txBody>
          <a:bodyPr/>
          <a:lstStyle/>
          <a:p>
            <a:r>
              <a:rPr lang="en-US"/>
              <a:t>QuickZone can be used to </a:t>
            </a:r>
            <a:r>
              <a:rPr lang="en-US" b="1"/>
              <a:t>estimate delay and queuing on large construction projects with high volumes</a:t>
            </a:r>
            <a:endParaRPr lang="en-US"/>
          </a:p>
          <a:p>
            <a:r>
              <a:rPr lang="en-US"/>
              <a:t>Impacts on the motorist were reduced since total </a:t>
            </a:r>
            <a:r>
              <a:rPr lang="en-US" b="1"/>
              <a:t>duration of the construction project was reduced</a:t>
            </a:r>
            <a:r>
              <a:rPr lang="en-US"/>
              <a:t> from an estimated 6 months to 2 months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a:t>
            </a:r>
          </a:p>
        </p:txBody>
      </p:sp>
      <p:sp>
        <p:nvSpPr>
          <p:cNvPr id="28675" name="Content Placeholder 2"/>
          <p:cNvSpPr>
            <a:spLocks noGrp="1"/>
          </p:cNvSpPr>
          <p:nvPr>
            <p:ph idx="1"/>
          </p:nvPr>
        </p:nvSpPr>
        <p:spPr>
          <a:xfrm>
            <a:off x="304800" y="1447800"/>
            <a:ext cx="4114800" cy="4343400"/>
          </a:xfrm>
        </p:spPr>
        <p:txBody>
          <a:bodyPr/>
          <a:lstStyle/>
          <a:p>
            <a:r>
              <a:rPr lang="en-US"/>
              <a:t>Efficient dialog was created between the construction contractor and the Woodrow Wilson Bridge management team</a:t>
            </a:r>
          </a:p>
          <a:p>
            <a:endParaRPr lang="en-US"/>
          </a:p>
        </p:txBody>
      </p:sp>
      <p:pic>
        <p:nvPicPr>
          <p:cNvPr id="28676" name="Picture 2" descr="Woodrow Wilson Bridge overhead view showing construction"/>
          <p:cNvPicPr>
            <a:picLocks noChangeAspect="1" noChangeArrowheads="1"/>
          </p:cNvPicPr>
          <p:nvPr/>
        </p:nvPicPr>
        <p:blipFill>
          <a:blip r:embed="rId3" cstate="print"/>
          <a:srcRect/>
          <a:stretch>
            <a:fillRect/>
          </a:stretch>
        </p:blipFill>
        <p:spPr bwMode="auto">
          <a:xfrm>
            <a:off x="4545013" y="1600200"/>
            <a:ext cx="4208462" cy="40386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EA23C493-64E5-DC4A-607C-2338CA5C41D0}"/>
              </a:ext>
            </a:extLst>
          </p:cNvPr>
          <p:cNvSpPr/>
          <p:nvPr/>
        </p:nvSpPr>
        <p:spPr>
          <a:xfrm>
            <a:off x="7315200" y="5791200"/>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Maryland SHA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1"/>
            <a:ext cx="9144000" cy="1600200"/>
          </a:xfrm>
        </p:spPr>
        <p:txBody>
          <a:bodyPr/>
          <a:lstStyle/>
          <a:p>
            <a:pPr>
              <a:defRPr/>
            </a:pPr>
            <a:r>
              <a:rPr lang="en-US" dirty="0"/>
              <a:t>Case Study Snapshot #3:</a:t>
            </a:r>
            <a:br>
              <a:rPr lang="en-US" dirty="0"/>
            </a:br>
            <a:r>
              <a:rPr lang="en-US" dirty="0"/>
              <a:t>Justifying the Additional Cost of Night Work in Nova Scotia</a:t>
            </a:r>
          </a:p>
        </p:txBody>
      </p:sp>
      <p:pic>
        <p:nvPicPr>
          <p:cNvPr id="29699" name="Picture 2" descr="QuickZone route in Nova Scotia with Reeves Street, Trunk 4, and detour route showing">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1219200" y="2057400"/>
            <a:ext cx="6553200" cy="4149725"/>
          </a:xfrm>
          <a:prstGeom prst="rect">
            <a:avLst/>
          </a:prstGeom>
          <a:noFill/>
          <a:ln w="9525">
            <a:noFill/>
            <a:miter lim="800000"/>
            <a:headEnd/>
            <a:tailEnd/>
          </a:ln>
        </p:spPr>
      </p:pic>
      <p:sp>
        <p:nvSpPr>
          <p:cNvPr id="4" name="Google Shape;74;p1">
            <a:extLst>
              <a:ext uri="{FF2B5EF4-FFF2-40B4-BE49-F238E27FC236}">
                <a16:creationId xmlns:a16="http://schemas.microsoft.com/office/drawing/2014/main" id="{57F7D4B3-C59B-09A7-EE88-D978570DE525}"/>
              </a:ext>
            </a:extLst>
          </p:cNvPr>
          <p:cNvSpPr/>
          <p:nvPr/>
        </p:nvSpPr>
        <p:spPr>
          <a:xfrm>
            <a:off x="6858000" y="6245148"/>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The Problem</a:t>
            </a:r>
          </a:p>
        </p:txBody>
      </p:sp>
      <p:sp>
        <p:nvSpPr>
          <p:cNvPr id="30723" name="Content Placeholder 2"/>
          <p:cNvSpPr>
            <a:spLocks noGrp="1"/>
          </p:cNvSpPr>
          <p:nvPr>
            <p:ph idx="1"/>
          </p:nvPr>
        </p:nvSpPr>
        <p:spPr>
          <a:xfrm>
            <a:off x="457200" y="1524000"/>
            <a:ext cx="8382000" cy="4343400"/>
          </a:xfrm>
        </p:spPr>
        <p:txBody>
          <a:bodyPr/>
          <a:lstStyle/>
          <a:p>
            <a:r>
              <a:rPr lang="en-US"/>
              <a:t>In 2001, the intersection of </a:t>
            </a:r>
            <a:r>
              <a:rPr lang="en-US" b="1"/>
              <a:t>Reeves Street and Trunk 4 in Port Hawkesbury, Nova Scotia</a:t>
            </a:r>
            <a:r>
              <a:rPr lang="en-US"/>
              <a:t>— along a key access route to the Trans Canada Highway—was slated to be upgraded</a:t>
            </a:r>
          </a:p>
          <a:p>
            <a:r>
              <a:rPr lang="en-US"/>
              <a:t>Construction was slated to take place only during daylight hours with significant cost &amp; safety concerns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Case Studies Available</a:t>
            </a:r>
          </a:p>
        </p:txBody>
      </p:sp>
      <p:sp>
        <p:nvSpPr>
          <p:cNvPr id="3" name="Content Placeholder 2"/>
          <p:cNvSpPr>
            <a:spLocks noGrp="1"/>
          </p:cNvSpPr>
          <p:nvPr>
            <p:ph idx="1"/>
          </p:nvPr>
        </p:nvSpPr>
        <p:spPr>
          <a:xfrm>
            <a:off x="381000" y="1524000"/>
            <a:ext cx="3962400" cy="4495800"/>
          </a:xfrm>
        </p:spPr>
        <p:txBody>
          <a:bodyPr/>
          <a:lstStyle/>
          <a:p>
            <a:pPr>
              <a:defRPr/>
            </a:pPr>
            <a:r>
              <a:rPr lang="en-US" kern="1200" dirty="0"/>
              <a:t>Traffic Analysis Toolbox Volume IX includes 17 case study examples</a:t>
            </a:r>
          </a:p>
          <a:p>
            <a:pPr>
              <a:defRPr/>
            </a:pPr>
            <a:r>
              <a:rPr lang="en-US" kern="1200" dirty="0"/>
              <a:t>Two will be discussed here</a:t>
            </a:r>
            <a:endParaRPr lang="en-US" dirty="0"/>
          </a:p>
        </p:txBody>
      </p:sp>
      <p:pic>
        <p:nvPicPr>
          <p:cNvPr id="4100" name="Picture 2" descr="Traffic Analysis Toolbox Volume IX cover">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4572000" y="1371600"/>
            <a:ext cx="4038600" cy="5253038"/>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1592D7D7-A1B4-F171-6173-2E0A3E324529}"/>
              </a:ext>
            </a:extLst>
          </p:cNvPr>
          <p:cNvSpPr/>
          <p:nvPr/>
        </p:nvSpPr>
        <p:spPr>
          <a:xfrm>
            <a:off x="5029200" y="61722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The Solution</a:t>
            </a:r>
          </a:p>
        </p:txBody>
      </p:sp>
      <p:sp>
        <p:nvSpPr>
          <p:cNvPr id="31747" name="Content Placeholder 2"/>
          <p:cNvSpPr>
            <a:spLocks noGrp="1"/>
          </p:cNvSpPr>
          <p:nvPr>
            <p:ph idx="1"/>
          </p:nvPr>
        </p:nvSpPr>
        <p:spPr>
          <a:xfrm>
            <a:off x="457200" y="1447800"/>
            <a:ext cx="8382000" cy="4876800"/>
          </a:xfrm>
        </p:spPr>
        <p:txBody>
          <a:bodyPr/>
          <a:lstStyle/>
          <a:p>
            <a:r>
              <a:rPr lang="en-US"/>
              <a:t>QuickZone was used to test alternate strategies</a:t>
            </a:r>
          </a:p>
          <a:p>
            <a:r>
              <a:rPr lang="en-US"/>
              <a:t>For daytime work, QuickZone predicted up to a 4.1-mile queue and 70 minutes of delay</a:t>
            </a:r>
          </a:p>
          <a:p>
            <a:r>
              <a:rPr lang="en-US" b="1"/>
              <a:t>Eliminating daylight work Fri-Sat </a:t>
            </a:r>
            <a:r>
              <a:rPr lang="en-US"/>
              <a:t>cut in half the queuing and the delays associated with the construction</a:t>
            </a:r>
            <a:endParaRPr lang="en-US" b="1"/>
          </a:p>
          <a:p>
            <a:endParaRPr lang="en-US"/>
          </a:p>
          <a:p>
            <a:pPr>
              <a:buFontTx/>
              <a:buNone/>
            </a:pPr>
            <a:endParaRPr lang="en-US"/>
          </a:p>
        </p:txBody>
      </p:sp>
      <p:pic>
        <p:nvPicPr>
          <p:cNvPr id="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828800" y="5003103"/>
            <a:ext cx="6637337" cy="1075316"/>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CD1FFEDF-4DA9-657C-2098-22C5B8B0B6FA}"/>
              </a:ext>
            </a:extLst>
          </p:cNvPr>
          <p:cNvSpPr/>
          <p:nvPr/>
        </p:nvSpPr>
        <p:spPr>
          <a:xfrm>
            <a:off x="6686725" y="6146405"/>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Observations: QuickZone:</a:t>
            </a:r>
          </a:p>
        </p:txBody>
      </p:sp>
      <p:sp>
        <p:nvSpPr>
          <p:cNvPr id="32771" name="Content Placeholder 2"/>
          <p:cNvSpPr>
            <a:spLocks noGrp="1"/>
          </p:cNvSpPr>
          <p:nvPr>
            <p:ph idx="1"/>
          </p:nvPr>
        </p:nvSpPr>
        <p:spPr>
          <a:xfrm>
            <a:off x="381000" y="1524000"/>
            <a:ext cx="8229600" cy="5334000"/>
          </a:xfrm>
        </p:spPr>
        <p:txBody>
          <a:bodyPr/>
          <a:lstStyle/>
          <a:p>
            <a:r>
              <a:rPr lang="en-US"/>
              <a:t>Can identify potential queuing and delays through </a:t>
            </a:r>
            <a:r>
              <a:rPr lang="en-US" b="1"/>
              <a:t>simple intersection analysis</a:t>
            </a:r>
            <a:endParaRPr lang="en-US"/>
          </a:p>
          <a:p>
            <a:r>
              <a:rPr lang="en-US"/>
              <a:t>Provided the </a:t>
            </a:r>
            <a:r>
              <a:rPr lang="en-US" b="1"/>
              <a:t>analytical backup</a:t>
            </a:r>
            <a:r>
              <a:rPr lang="en-US"/>
              <a:t> to effectively demonstrate the advantages of nighttime construction</a:t>
            </a:r>
          </a:p>
          <a:p>
            <a:r>
              <a:rPr lang="en-US" b="1"/>
              <a:t>Estimates of queue length and delays</a:t>
            </a:r>
            <a:r>
              <a:rPr lang="en-US"/>
              <a:t> were consistent with field observations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More Case Studies and</a:t>
            </a:r>
            <a:br>
              <a:rPr lang="en-US" dirty="0"/>
            </a:br>
            <a:r>
              <a:rPr lang="en-US" dirty="0"/>
              <a:t>Successful Applications</a:t>
            </a:r>
          </a:p>
        </p:txBody>
      </p:sp>
      <p:sp>
        <p:nvSpPr>
          <p:cNvPr id="33795" name="Content Placeholder 2"/>
          <p:cNvSpPr>
            <a:spLocks noGrp="1"/>
          </p:cNvSpPr>
          <p:nvPr>
            <p:ph idx="1"/>
          </p:nvPr>
        </p:nvSpPr>
        <p:spPr>
          <a:xfrm>
            <a:off x="381000" y="1676400"/>
            <a:ext cx="8458200" cy="1295400"/>
          </a:xfrm>
        </p:spPr>
        <p:txBody>
          <a:bodyPr/>
          <a:lstStyle/>
          <a:p>
            <a:r>
              <a:rPr lang="en-US"/>
              <a:t>www.dot.ca.gov/newtech/roadway/ca4prs/cwz_workshop.htm</a:t>
            </a:r>
          </a:p>
        </p:txBody>
      </p:sp>
      <p:sp>
        <p:nvSpPr>
          <p:cNvPr id="5" name="Google Shape;74;p1">
            <a:extLst>
              <a:ext uri="{FF2B5EF4-FFF2-40B4-BE49-F238E27FC236}">
                <a16:creationId xmlns:a16="http://schemas.microsoft.com/office/drawing/2014/main" id="{A7E88A29-2EC7-768E-A43C-BAD429D7CDC6}"/>
              </a:ext>
            </a:extLst>
          </p:cNvPr>
          <p:cNvSpPr/>
          <p:nvPr/>
        </p:nvSpPr>
        <p:spPr>
          <a:xfrm>
            <a:off x="7086600" y="5943600"/>
            <a:ext cx="15680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Caltrans</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Rectangle 2"/>
          <p:cNvSpPr>
            <a:spLocks noGrp="1" noChangeArrowheads="1"/>
          </p:cNvSpPr>
          <p:nvPr>
            <p:ph type="title"/>
          </p:nvPr>
        </p:nvSpPr>
        <p:spPr/>
        <p:txBody>
          <a:bodyPr/>
          <a:lstStyle/>
          <a:p>
            <a:pPr eaLnBrk="1" hangingPunct="1">
              <a:defRPr/>
            </a:pPr>
            <a:r>
              <a:rPr lang="en-US" dirty="0"/>
              <a:t>Module Recap</a:t>
            </a:r>
          </a:p>
        </p:txBody>
      </p:sp>
      <p:sp>
        <p:nvSpPr>
          <p:cNvPr id="34819" name="Rectangle 3"/>
          <p:cNvSpPr>
            <a:spLocks noGrp="1" noChangeArrowheads="1"/>
          </p:cNvSpPr>
          <p:nvPr>
            <p:ph type="body" idx="1"/>
          </p:nvPr>
        </p:nvSpPr>
        <p:spPr>
          <a:xfrm>
            <a:off x="381000" y="1752600"/>
            <a:ext cx="8458200" cy="4343400"/>
          </a:xfrm>
        </p:spPr>
        <p:txBody>
          <a:bodyPr/>
          <a:lstStyle/>
          <a:p>
            <a:pPr eaLnBrk="1" hangingPunct="1"/>
            <a:r>
              <a:rPr lang="en-US" dirty="0"/>
              <a:t>What have these case studies demonstrated re: </a:t>
            </a:r>
            <a:r>
              <a:rPr lang="en-US"/>
              <a:t>work zone analytical tools?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Sample Case Studies</a:t>
            </a:r>
          </a:p>
        </p:txBody>
      </p:sp>
      <p:sp>
        <p:nvSpPr>
          <p:cNvPr id="5123" name="Content Placeholder 2"/>
          <p:cNvSpPr>
            <a:spLocks noGrp="1"/>
          </p:cNvSpPr>
          <p:nvPr>
            <p:ph idx="1"/>
          </p:nvPr>
        </p:nvSpPr>
        <p:spPr/>
        <p:txBody>
          <a:bodyPr/>
          <a:lstStyle/>
          <a:p>
            <a:pPr marL="514350" indent="-514350">
              <a:buFont typeface="Verdana" pitchFamily="34" charset="0"/>
              <a:buAutoNum type="arabicPeriod"/>
            </a:pPr>
            <a:r>
              <a:rPr lang="fr-FR" dirty="0" err="1"/>
              <a:t>Caltrans</a:t>
            </a:r>
            <a:r>
              <a:rPr lang="fr-FR" dirty="0"/>
              <a:t> I-15 Pavement Reconstruction Project </a:t>
            </a:r>
          </a:p>
          <a:p>
            <a:pPr marL="514350" indent="-514350">
              <a:buFont typeface="Verdana" pitchFamily="34" charset="0"/>
              <a:buAutoNum type="arabicPeriod"/>
            </a:pPr>
            <a:r>
              <a:rPr lang="en-US" dirty="0"/>
              <a:t>Glacier National Park: Going to the Sun Road Rehabilitation Project</a:t>
            </a:r>
          </a:p>
          <a:p>
            <a:pPr marL="514350" indent="-514350">
              <a:buFont typeface="Verdana" pitchFamily="34" charset="0"/>
              <a:buAutoNum type="arabicPeriod"/>
            </a:pPr>
            <a:r>
              <a:rPr lang="en-US" dirty="0"/>
              <a:t>Maryland SHA Lane Closure Analysis Program</a:t>
            </a:r>
          </a:p>
          <a:p>
            <a:pPr marL="514350" indent="-514350">
              <a:buFont typeface="Verdana" pitchFamily="34" charset="0"/>
              <a:buAutoNum type="arabicPeriod"/>
            </a:pPr>
            <a:r>
              <a:rPr lang="en-US" dirty="0"/>
              <a:t>Michigan DOT: Southeastern Michigan Simulation Network</a:t>
            </a:r>
          </a:p>
          <a:p>
            <a:pPr marL="514350" indent="-514350">
              <a:buFont typeface="Verdana" pitchFamily="34" charset="0"/>
              <a:buAutoNum type="arabicPeriod"/>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Sample Case Studies (cont.)</a:t>
            </a:r>
          </a:p>
        </p:txBody>
      </p:sp>
      <p:sp>
        <p:nvSpPr>
          <p:cNvPr id="6147" name="Content Placeholder 2"/>
          <p:cNvSpPr>
            <a:spLocks noGrp="1"/>
          </p:cNvSpPr>
          <p:nvPr>
            <p:ph idx="1"/>
          </p:nvPr>
        </p:nvSpPr>
        <p:spPr/>
        <p:txBody>
          <a:bodyPr/>
          <a:lstStyle/>
          <a:p>
            <a:pPr marL="514350" indent="-514350">
              <a:buFont typeface="Verdana" pitchFamily="34" charset="0"/>
              <a:buAutoNum type="arabicPeriod" startAt="5"/>
            </a:pPr>
            <a:r>
              <a:rPr lang="en-US" dirty="0"/>
              <a:t>New Jersey Turnpike Authority: Lane Closure Application</a:t>
            </a:r>
          </a:p>
          <a:p>
            <a:pPr marL="514350" indent="-514350">
              <a:buFont typeface="Verdana" pitchFamily="34" charset="0"/>
              <a:buAutoNum type="arabicPeriod" startAt="5"/>
            </a:pPr>
            <a:r>
              <a:rPr lang="pt-BR" dirty="0"/>
              <a:t>Nova </a:t>
            </a:r>
            <a:r>
              <a:rPr lang="pt-BR" dirty="0" err="1"/>
              <a:t>Scotia</a:t>
            </a:r>
            <a:r>
              <a:rPr lang="pt-BR" dirty="0"/>
              <a:t>, Canada: Reeves Street</a:t>
            </a:r>
          </a:p>
          <a:p>
            <a:pPr marL="514350" indent="-514350">
              <a:buFont typeface="Verdana" pitchFamily="34" charset="0"/>
              <a:buAutoNum type="arabicPeriod" startAt="5"/>
            </a:pPr>
            <a:r>
              <a:rPr lang="en-US" dirty="0"/>
              <a:t>Utah DOT I-15 Reconstruction Design-Build Evaluation</a:t>
            </a:r>
          </a:p>
          <a:p>
            <a:pPr marL="514350" indent="-514350">
              <a:buFont typeface="Verdana" pitchFamily="34" charset="0"/>
              <a:buAutoNum type="arabicPeriod" startAt="5"/>
            </a:pPr>
            <a:r>
              <a:rPr lang="en-US" dirty="0"/>
              <a:t>Wisconsin DOT Work Zone Signal Optimization</a:t>
            </a:r>
          </a:p>
          <a:p>
            <a:pPr marL="514350" indent="-514350">
              <a:buFont typeface="Verdana" pitchFamily="34" charset="0"/>
              <a:buAutoNum type="arabicPeriod" startAt="5"/>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Sample Case Studies (cont.)</a:t>
            </a:r>
          </a:p>
        </p:txBody>
      </p:sp>
      <p:sp>
        <p:nvSpPr>
          <p:cNvPr id="7171" name="Content Placeholder 2"/>
          <p:cNvSpPr>
            <a:spLocks noGrp="1"/>
          </p:cNvSpPr>
          <p:nvPr>
            <p:ph idx="1"/>
          </p:nvPr>
        </p:nvSpPr>
        <p:spPr/>
        <p:txBody>
          <a:bodyPr/>
          <a:lstStyle/>
          <a:p>
            <a:pPr marL="514350" indent="-514350">
              <a:buFont typeface="Verdana" pitchFamily="34" charset="0"/>
              <a:buAutoNum type="arabicPeriod" startAt="9"/>
            </a:pPr>
            <a:r>
              <a:rPr lang="en-US" dirty="0"/>
              <a:t>Wisconsin DOT: Transportation Management Plan Development Process</a:t>
            </a:r>
          </a:p>
          <a:p>
            <a:pPr marL="514350" indent="-514350">
              <a:buFont typeface="Verdana" pitchFamily="34" charset="0"/>
              <a:buAutoNum type="arabicPeriod" startAt="9"/>
            </a:pPr>
            <a:r>
              <a:rPr lang="en-US" dirty="0"/>
              <a:t>Woodrow Wilson Bridge Reconstruction</a:t>
            </a:r>
          </a:p>
          <a:p>
            <a:pPr marL="514350" indent="-514350">
              <a:buFont typeface="Verdana" pitchFamily="34" charset="0"/>
              <a:buAutoNum type="arabicPeriod" startAt="9"/>
            </a:pPr>
            <a:r>
              <a:rPr lang="en-US" dirty="0"/>
              <a:t>Yosemite National Park: Yosemite Village Roadway Reconstruction</a:t>
            </a:r>
          </a:p>
          <a:p>
            <a:pPr marL="514350" indent="-514350">
              <a:buFont typeface="Verdana" pitchFamily="34" charset="0"/>
              <a:buAutoNum type="arabicPeriod" startAt="9"/>
            </a:pPr>
            <a:r>
              <a:rPr lang="en-US" dirty="0"/>
              <a:t>Zion National Park: Entrance Booth Reconstruction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MD SHA Lane Closure</a:t>
            </a:r>
            <a:br>
              <a:rPr lang="en-US" dirty="0"/>
            </a:br>
            <a:r>
              <a:rPr lang="en-US" dirty="0"/>
              <a:t>Analysis Program</a:t>
            </a:r>
          </a:p>
        </p:txBody>
      </p:sp>
      <p:sp>
        <p:nvSpPr>
          <p:cNvPr id="8206" name="TextBox 4" descr="Transportation Analysis:"/>
          <p:cNvSpPr txBox="1">
            <a:spLocks noChangeArrowheads="1"/>
          </p:cNvSpPr>
          <p:nvPr/>
        </p:nvSpPr>
        <p:spPr bwMode="auto">
          <a:xfrm>
            <a:off x="76200" y="1138238"/>
            <a:ext cx="4424363" cy="831850"/>
          </a:xfrm>
          <a:prstGeom prst="rect">
            <a:avLst/>
          </a:prstGeom>
          <a:noFill/>
          <a:ln w="9525">
            <a:noFill/>
            <a:miter lim="800000"/>
            <a:headEnd/>
            <a:tailEnd/>
          </a:ln>
        </p:spPr>
        <p:txBody>
          <a:bodyPr>
            <a:spAutoFit/>
          </a:bodyPr>
          <a:lstStyle/>
          <a:p>
            <a:endParaRPr lang="en-US" sz="2000" dirty="0">
              <a:latin typeface="Calibri" pitchFamily="34" charset="0"/>
            </a:endParaRPr>
          </a:p>
          <a:p>
            <a:r>
              <a:rPr lang="en-US" sz="2800" b="1" dirty="0">
                <a:latin typeface="Calibri" pitchFamily="34" charset="0"/>
              </a:rPr>
              <a:t>Transportation Analysis:</a:t>
            </a:r>
            <a:endParaRPr lang="en-US" sz="2000" dirty="0">
              <a:latin typeface="Calibri" pitchFamily="34" charset="0"/>
            </a:endParaRPr>
          </a:p>
        </p:txBody>
      </p:sp>
      <p:graphicFrame>
        <p:nvGraphicFramePr>
          <p:cNvPr id="4" name="Table 3" descr="Approach&#10;Sketch-Planning&#10;Modeling tool&#10;Lane closure analysis program built w/ Excel&#10;"/>
          <p:cNvGraphicFramePr>
            <a:graphicFrameLocks noGrp="1"/>
          </p:cNvGraphicFramePr>
          <p:nvPr>
            <p:extLst>
              <p:ext uri="{D42A27DB-BD31-4B8C-83A1-F6EECF244321}">
                <p14:modId xmlns:p14="http://schemas.microsoft.com/office/powerpoint/2010/main" val="3463225914"/>
              </p:ext>
            </p:extLst>
          </p:nvPr>
        </p:nvGraphicFramePr>
        <p:xfrm>
          <a:off x="762000" y="1900238"/>
          <a:ext cx="7772400" cy="1532850"/>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20000"/>
                    </a:ext>
                  </a:extLst>
                </a:gridCol>
                <a:gridCol w="5257800">
                  <a:extLst>
                    <a:ext uri="{9D8B030D-6E8A-4147-A177-3AD203B41FA5}">
                      <a16:colId xmlns:a16="http://schemas.microsoft.com/office/drawing/2014/main" val="20001"/>
                    </a:ext>
                  </a:extLst>
                </a:gridCol>
              </a:tblGrid>
              <a:tr h="433110">
                <a:tc>
                  <a:txBody>
                    <a:bodyPr/>
                    <a:lstStyle/>
                    <a:p>
                      <a:r>
                        <a:rPr lang="en-US" sz="2800" b="0" dirty="0">
                          <a:solidFill>
                            <a:schemeClr val="tx1"/>
                          </a:solidFill>
                          <a:latin typeface="Calibri" pitchFamily="34" charset="0"/>
                        </a:rPr>
                        <a:t>Approach</a:t>
                      </a:r>
                    </a:p>
                  </a:txBody>
                  <a:tcPr>
                    <a:solidFill>
                      <a:schemeClr val="bg1">
                        <a:lumMod val="75000"/>
                      </a:schemeClr>
                    </a:solidFill>
                  </a:tcPr>
                </a:tc>
                <a:tc>
                  <a:txBody>
                    <a:bodyPr/>
                    <a:lstStyle/>
                    <a:p>
                      <a:r>
                        <a:rPr lang="en-US" sz="2800" b="0" dirty="0">
                          <a:solidFill>
                            <a:schemeClr val="tx1"/>
                          </a:solidFill>
                          <a:latin typeface="Calibri" pitchFamily="34" charset="0"/>
                        </a:rPr>
                        <a:t>Sketch-Planning</a:t>
                      </a:r>
                    </a:p>
                  </a:txBody>
                  <a:tcPr>
                    <a:solidFill>
                      <a:schemeClr val="bg1">
                        <a:lumMod val="75000"/>
                      </a:schemeClr>
                    </a:solidFill>
                  </a:tcPr>
                </a:tc>
                <a:extLst>
                  <a:ext uri="{0D108BD9-81ED-4DB2-BD59-A6C34878D82A}">
                    <a16:rowId xmlns:a16="http://schemas.microsoft.com/office/drawing/2014/main" val="10000"/>
                  </a:ext>
                </a:extLst>
              </a:tr>
              <a:tr h="1014690">
                <a:tc>
                  <a:txBody>
                    <a:bodyPr/>
                    <a:lstStyle/>
                    <a:p>
                      <a:r>
                        <a:rPr lang="en-US" sz="2800" b="0" dirty="0">
                          <a:solidFill>
                            <a:schemeClr val="tx1"/>
                          </a:solidFill>
                          <a:latin typeface="Calibri" pitchFamily="34" charset="0"/>
                        </a:rPr>
                        <a:t>Modeling tool</a:t>
                      </a:r>
                    </a:p>
                  </a:txBody>
                  <a:tcPr>
                    <a:solidFill>
                      <a:schemeClr val="bg1">
                        <a:lumMod val="75000"/>
                      </a:schemeClr>
                    </a:solidFill>
                  </a:tcPr>
                </a:tc>
                <a:tc>
                  <a:txBody>
                    <a:bodyPr/>
                    <a:lstStyle/>
                    <a:p>
                      <a:r>
                        <a:rPr lang="en-US" sz="2800" b="0" dirty="0">
                          <a:solidFill>
                            <a:schemeClr val="tx1"/>
                          </a:solidFill>
                          <a:latin typeface="Calibri" pitchFamily="34" charset="0"/>
                        </a:rPr>
                        <a:t>Lane closure analysis program built w/ Excel</a:t>
                      </a:r>
                    </a:p>
                  </a:txBody>
                  <a:tcPr>
                    <a:solidFill>
                      <a:schemeClr val="bg1">
                        <a:lumMod val="75000"/>
                      </a:schemeClr>
                    </a:solidFill>
                  </a:tcPr>
                </a:tc>
                <a:extLst>
                  <a:ext uri="{0D108BD9-81ED-4DB2-BD59-A6C34878D82A}">
                    <a16:rowId xmlns:a16="http://schemas.microsoft.com/office/drawing/2014/main" val="10001"/>
                  </a:ext>
                </a:extLst>
              </a:tr>
            </a:tbl>
          </a:graphicData>
        </a:graphic>
      </p:graphicFrame>
      <p:sp>
        <p:nvSpPr>
          <p:cNvPr id="8218" name="TextBox 6" descr="Work Zones:"/>
          <p:cNvSpPr txBox="1">
            <a:spLocks noChangeArrowheads="1"/>
          </p:cNvSpPr>
          <p:nvPr/>
        </p:nvSpPr>
        <p:spPr bwMode="auto">
          <a:xfrm>
            <a:off x="76200" y="3362159"/>
            <a:ext cx="4424363" cy="523220"/>
          </a:xfrm>
          <a:prstGeom prst="rect">
            <a:avLst/>
          </a:prstGeom>
          <a:noFill/>
          <a:ln w="9525">
            <a:noFill/>
            <a:miter lim="800000"/>
            <a:headEnd/>
            <a:tailEnd/>
          </a:ln>
        </p:spPr>
        <p:txBody>
          <a:bodyPr wrap="square">
            <a:spAutoFit/>
          </a:bodyPr>
          <a:lstStyle/>
          <a:p>
            <a:r>
              <a:rPr lang="en-US" sz="2800" b="1" dirty="0">
                <a:latin typeface="Calibri" pitchFamily="34" charset="0"/>
              </a:rPr>
              <a:t>Work Zones:</a:t>
            </a:r>
            <a:endParaRPr lang="en-US" sz="2000" dirty="0">
              <a:latin typeface="Calibri" pitchFamily="34" charset="0"/>
            </a:endParaRPr>
          </a:p>
        </p:txBody>
      </p:sp>
      <p:graphicFrame>
        <p:nvGraphicFramePr>
          <p:cNvPr id="6" name="Table 5" descr="Type&#10;Type II – IV&#10;Network Configuration&#10;Isolated&#10;"/>
          <p:cNvGraphicFramePr>
            <a:graphicFrameLocks noGrp="1"/>
          </p:cNvGraphicFramePr>
          <p:nvPr>
            <p:extLst>
              <p:ext uri="{D42A27DB-BD31-4B8C-83A1-F6EECF244321}">
                <p14:modId xmlns:p14="http://schemas.microsoft.com/office/powerpoint/2010/main" val="732941596"/>
              </p:ext>
            </p:extLst>
          </p:nvPr>
        </p:nvGraphicFramePr>
        <p:xfrm>
          <a:off x="762000" y="3887284"/>
          <a:ext cx="7772400" cy="1201059"/>
        </p:xfrm>
        <a:graphic>
          <a:graphicData uri="http://schemas.openxmlformats.org/drawingml/2006/table">
            <a:tbl>
              <a:tblPr firstRow="1" bandRow="1">
                <a:tableStyleId>{5C22544A-7EE6-4342-B048-85BDC9FD1C3A}</a:tableStyleId>
              </a:tblPr>
              <a:tblGrid>
                <a:gridCol w="3962400">
                  <a:extLst>
                    <a:ext uri="{9D8B030D-6E8A-4147-A177-3AD203B41FA5}">
                      <a16:colId xmlns:a16="http://schemas.microsoft.com/office/drawing/2014/main" val="20000"/>
                    </a:ext>
                  </a:extLst>
                </a:gridCol>
                <a:gridCol w="3810000">
                  <a:extLst>
                    <a:ext uri="{9D8B030D-6E8A-4147-A177-3AD203B41FA5}">
                      <a16:colId xmlns:a16="http://schemas.microsoft.com/office/drawing/2014/main" val="20001"/>
                    </a:ext>
                  </a:extLst>
                </a:gridCol>
              </a:tblGrid>
              <a:tr h="307701">
                <a:tc>
                  <a:txBody>
                    <a:bodyPr/>
                    <a:lstStyle/>
                    <a:p>
                      <a:r>
                        <a:rPr lang="en-US" sz="2800" b="0" dirty="0">
                          <a:solidFill>
                            <a:schemeClr val="tx1"/>
                          </a:solidFill>
                          <a:latin typeface="Calibri" pitchFamily="34" charset="0"/>
                        </a:rPr>
                        <a:t>Type</a:t>
                      </a:r>
                    </a:p>
                  </a:txBody>
                  <a:tcPr>
                    <a:solidFill>
                      <a:schemeClr val="bg1">
                        <a:lumMod val="75000"/>
                      </a:schemeClr>
                    </a:solidFill>
                  </a:tcPr>
                </a:tc>
                <a:tc>
                  <a:txBody>
                    <a:bodyPr/>
                    <a:lstStyle/>
                    <a:p>
                      <a:r>
                        <a:rPr lang="en-US" sz="2800" b="0" dirty="0">
                          <a:solidFill>
                            <a:schemeClr val="tx1"/>
                          </a:solidFill>
                          <a:latin typeface="Calibri" pitchFamily="34" charset="0"/>
                        </a:rPr>
                        <a:t>Type II – IV</a:t>
                      </a:r>
                    </a:p>
                  </a:txBody>
                  <a:tcPr>
                    <a:solidFill>
                      <a:schemeClr val="bg1">
                        <a:lumMod val="75000"/>
                      </a:schemeClr>
                    </a:solidFill>
                  </a:tcPr>
                </a:tc>
                <a:extLst>
                  <a:ext uri="{0D108BD9-81ED-4DB2-BD59-A6C34878D82A}">
                    <a16:rowId xmlns:a16="http://schemas.microsoft.com/office/drawing/2014/main" val="10000"/>
                  </a:ext>
                </a:extLst>
              </a:tr>
              <a:tr h="682899">
                <a:tc>
                  <a:txBody>
                    <a:bodyPr/>
                    <a:lstStyle/>
                    <a:p>
                      <a:r>
                        <a:rPr lang="en-US" sz="2800" b="0" dirty="0">
                          <a:solidFill>
                            <a:schemeClr val="tx1"/>
                          </a:solidFill>
                          <a:latin typeface="Calibri" pitchFamily="34" charset="0"/>
                        </a:rPr>
                        <a:t>Network Configuration</a:t>
                      </a:r>
                    </a:p>
                  </a:txBody>
                  <a:tcPr>
                    <a:solidFill>
                      <a:schemeClr val="bg1">
                        <a:lumMod val="75000"/>
                      </a:schemeClr>
                    </a:solidFill>
                  </a:tcPr>
                </a:tc>
                <a:tc>
                  <a:txBody>
                    <a:bodyPr/>
                    <a:lstStyle/>
                    <a:p>
                      <a:r>
                        <a:rPr lang="en-US" sz="2800" b="0" dirty="0">
                          <a:solidFill>
                            <a:schemeClr val="tx1"/>
                          </a:solidFill>
                          <a:latin typeface="Calibri" pitchFamily="34" charset="0"/>
                        </a:rPr>
                        <a:t>Isolated</a:t>
                      </a:r>
                    </a:p>
                  </a:txBody>
                  <a:tcPr>
                    <a:solidFill>
                      <a:schemeClr val="bg1">
                        <a:lumMod val="75000"/>
                      </a:schemeClr>
                    </a:solidFill>
                  </a:tcPr>
                </a:tc>
                <a:extLst>
                  <a:ext uri="{0D108BD9-81ED-4DB2-BD59-A6C34878D82A}">
                    <a16:rowId xmlns:a16="http://schemas.microsoft.com/office/drawing/2014/main" val="10001"/>
                  </a:ext>
                </a:extLst>
              </a:tr>
            </a:tbl>
          </a:graphicData>
        </a:graphic>
      </p:graphicFrame>
      <p:sp>
        <p:nvSpPr>
          <p:cNvPr id="8230" name="TextBox 8" descr="Work Zones:&#10;"/>
          <p:cNvSpPr txBox="1">
            <a:spLocks noChangeArrowheads="1"/>
          </p:cNvSpPr>
          <p:nvPr/>
        </p:nvSpPr>
        <p:spPr bwMode="auto">
          <a:xfrm>
            <a:off x="57911" y="4958418"/>
            <a:ext cx="4424363" cy="523220"/>
          </a:xfrm>
          <a:prstGeom prst="rect">
            <a:avLst/>
          </a:prstGeom>
          <a:noFill/>
          <a:ln w="9525">
            <a:noFill/>
            <a:miter lim="800000"/>
            <a:headEnd/>
            <a:tailEnd/>
          </a:ln>
        </p:spPr>
        <p:txBody>
          <a:bodyPr>
            <a:spAutoFit/>
          </a:bodyPr>
          <a:lstStyle/>
          <a:p>
            <a:r>
              <a:rPr lang="en-US" sz="2800" b="1" dirty="0">
                <a:latin typeface="Calibri" pitchFamily="34" charset="0"/>
              </a:rPr>
              <a:t>Work Zones:</a:t>
            </a:r>
            <a:endParaRPr lang="en-US" sz="2000" dirty="0">
              <a:latin typeface="Calibri" pitchFamily="34" charset="0"/>
            </a:endParaRPr>
          </a:p>
        </p:txBody>
      </p:sp>
      <p:graphicFrame>
        <p:nvGraphicFramePr>
          <p:cNvPr id="8" name="Table 7" descr="Work zone size&#10;Small&#10;Analysis area&#10;Local&#10;"/>
          <p:cNvGraphicFramePr>
            <a:graphicFrameLocks noGrp="1"/>
          </p:cNvGraphicFramePr>
          <p:nvPr>
            <p:extLst>
              <p:ext uri="{D42A27DB-BD31-4B8C-83A1-F6EECF244321}">
                <p14:modId xmlns:p14="http://schemas.microsoft.com/office/powerpoint/2010/main" val="3544639463"/>
              </p:ext>
            </p:extLst>
          </p:nvPr>
        </p:nvGraphicFramePr>
        <p:xfrm>
          <a:off x="685800" y="5481638"/>
          <a:ext cx="7772400" cy="1071134"/>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20000"/>
                    </a:ext>
                  </a:extLst>
                </a:gridCol>
                <a:gridCol w="3962400">
                  <a:extLst>
                    <a:ext uri="{9D8B030D-6E8A-4147-A177-3AD203B41FA5}">
                      <a16:colId xmlns:a16="http://schemas.microsoft.com/office/drawing/2014/main" val="20001"/>
                    </a:ext>
                  </a:extLst>
                </a:gridCol>
              </a:tblGrid>
              <a:tr h="361426">
                <a:tc>
                  <a:txBody>
                    <a:bodyPr/>
                    <a:lstStyle/>
                    <a:p>
                      <a:r>
                        <a:rPr lang="en-US" sz="2800" b="0" dirty="0">
                          <a:solidFill>
                            <a:schemeClr val="tx1"/>
                          </a:solidFill>
                          <a:latin typeface="Calibri" pitchFamily="34" charset="0"/>
                        </a:rPr>
                        <a:t>Work zone</a:t>
                      </a:r>
                      <a:r>
                        <a:rPr lang="en-US" sz="2800" b="0" baseline="0" dirty="0">
                          <a:solidFill>
                            <a:schemeClr val="tx1"/>
                          </a:solidFill>
                          <a:latin typeface="Calibri" pitchFamily="34" charset="0"/>
                        </a:rPr>
                        <a:t> size</a:t>
                      </a:r>
                      <a:endParaRPr lang="en-US" sz="2800" b="0" dirty="0">
                        <a:solidFill>
                          <a:schemeClr val="tx1"/>
                        </a:solidFill>
                        <a:latin typeface="Calibri" pitchFamily="34" charset="0"/>
                      </a:endParaRPr>
                    </a:p>
                  </a:txBody>
                  <a:tcPr>
                    <a:solidFill>
                      <a:schemeClr val="bg1">
                        <a:lumMod val="75000"/>
                      </a:schemeClr>
                    </a:solidFill>
                  </a:tcPr>
                </a:tc>
                <a:tc>
                  <a:txBody>
                    <a:bodyPr/>
                    <a:lstStyle/>
                    <a:p>
                      <a:r>
                        <a:rPr lang="en-US" sz="2800" b="0" dirty="0">
                          <a:solidFill>
                            <a:schemeClr val="tx1"/>
                          </a:solidFill>
                          <a:latin typeface="Calibri" pitchFamily="34" charset="0"/>
                        </a:rPr>
                        <a:t>Small</a:t>
                      </a:r>
                    </a:p>
                  </a:txBody>
                  <a:tcPr>
                    <a:solidFill>
                      <a:schemeClr val="bg1">
                        <a:lumMod val="75000"/>
                      </a:schemeClr>
                    </a:solidFill>
                  </a:tcPr>
                </a:tc>
                <a:extLst>
                  <a:ext uri="{0D108BD9-81ED-4DB2-BD59-A6C34878D82A}">
                    <a16:rowId xmlns:a16="http://schemas.microsoft.com/office/drawing/2014/main" val="10000"/>
                  </a:ext>
                </a:extLst>
              </a:tr>
              <a:tr h="552974">
                <a:tc>
                  <a:txBody>
                    <a:bodyPr/>
                    <a:lstStyle/>
                    <a:p>
                      <a:r>
                        <a:rPr lang="en-US" sz="2800" b="0" dirty="0">
                          <a:solidFill>
                            <a:schemeClr val="tx1"/>
                          </a:solidFill>
                          <a:latin typeface="Calibri" pitchFamily="34" charset="0"/>
                        </a:rPr>
                        <a:t>Analysis area</a:t>
                      </a:r>
                    </a:p>
                  </a:txBody>
                  <a:tcPr>
                    <a:solidFill>
                      <a:schemeClr val="bg1">
                        <a:lumMod val="75000"/>
                      </a:schemeClr>
                    </a:solidFill>
                  </a:tcPr>
                </a:tc>
                <a:tc>
                  <a:txBody>
                    <a:bodyPr/>
                    <a:lstStyle/>
                    <a:p>
                      <a:r>
                        <a:rPr lang="en-US" sz="2800" b="0" dirty="0">
                          <a:solidFill>
                            <a:schemeClr val="tx1"/>
                          </a:solidFill>
                          <a:latin typeface="Calibri" pitchFamily="34" charset="0"/>
                        </a:rPr>
                        <a:t>Local</a:t>
                      </a:r>
                    </a:p>
                  </a:txBody>
                  <a:tcPr>
                    <a:solidFill>
                      <a:schemeClr val="bg1">
                        <a:lumMod val="75000"/>
                      </a:schemeClr>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Lane Closure Analysis Program (LCAP) </a:t>
            </a:r>
          </a:p>
        </p:txBody>
      </p:sp>
      <p:sp>
        <p:nvSpPr>
          <p:cNvPr id="9219" name="Content Placeholder 2"/>
          <p:cNvSpPr>
            <a:spLocks noGrp="1"/>
          </p:cNvSpPr>
          <p:nvPr>
            <p:ph idx="1"/>
          </p:nvPr>
        </p:nvSpPr>
        <p:spPr>
          <a:xfrm>
            <a:off x="533400" y="1524000"/>
            <a:ext cx="7315200" cy="5105400"/>
          </a:xfrm>
        </p:spPr>
        <p:txBody>
          <a:bodyPr/>
          <a:lstStyle/>
          <a:p>
            <a:r>
              <a:rPr lang="en-US" dirty="0"/>
              <a:t>Developed by MD SHA to analyze </a:t>
            </a:r>
            <a:r>
              <a:rPr lang="en-US" dirty="0" err="1"/>
              <a:t>wz</a:t>
            </a:r>
            <a:r>
              <a:rPr lang="en-US" dirty="0"/>
              <a:t> impacts</a:t>
            </a:r>
          </a:p>
          <a:p>
            <a:r>
              <a:rPr lang="en-US" dirty="0"/>
              <a:t>Presents allowable thresholds for decreasing mobility measured in terms of queues and delays in work zones</a:t>
            </a:r>
          </a:p>
          <a:p>
            <a:r>
              <a:rPr lang="en-US" dirty="0"/>
              <a:t>Part of a tiered approach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LCAP Description</a:t>
            </a:r>
          </a:p>
        </p:txBody>
      </p:sp>
      <p:sp>
        <p:nvSpPr>
          <p:cNvPr id="10243" name="Content Placeholder 2"/>
          <p:cNvSpPr>
            <a:spLocks noGrp="1"/>
          </p:cNvSpPr>
          <p:nvPr>
            <p:ph idx="1"/>
          </p:nvPr>
        </p:nvSpPr>
        <p:spPr>
          <a:xfrm>
            <a:off x="228600" y="1524000"/>
            <a:ext cx="8305800" cy="3657600"/>
          </a:xfrm>
          <a:solidFill>
            <a:schemeClr val="bg1"/>
          </a:solidFill>
        </p:spPr>
        <p:txBody>
          <a:bodyPr/>
          <a:lstStyle/>
          <a:p>
            <a:r>
              <a:rPr lang="en-US" dirty="0"/>
              <a:t>Quantifies queues and delays resulting from capacity decreases in freeway work zones</a:t>
            </a:r>
          </a:p>
          <a:p>
            <a:r>
              <a:rPr lang="en-US" dirty="0"/>
              <a:t>MS Excel program</a:t>
            </a:r>
          </a:p>
          <a:p>
            <a:r>
              <a:rPr lang="en-US" dirty="0"/>
              <a:t>Compare expected travel demand against work zone capacity on an hour-by-hour basis to estimate delay and mainline queue growth</a:t>
            </a:r>
          </a:p>
          <a:p>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9187F23D-A0F9-4005-8267-DDC6E3437E12}"/>
</file>

<file path=customXml/itemProps2.xml><?xml version="1.0" encoding="utf-8"?>
<ds:datastoreItem xmlns:ds="http://schemas.openxmlformats.org/officeDocument/2006/customXml" ds:itemID="{DC36B1FE-C933-40D9-9E6C-C9BE8547B200}"/>
</file>

<file path=customXml/itemProps3.xml><?xml version="1.0" encoding="utf-8"?>
<ds:datastoreItem xmlns:ds="http://schemas.openxmlformats.org/officeDocument/2006/customXml" ds:itemID="{81FE9D12-D0D3-4E69-924F-16C4C0A752A5}"/>
</file>

<file path=docProps/app.xml><?xml version="1.0" encoding="utf-8"?>
<Properties xmlns="http://schemas.openxmlformats.org/officeDocument/2006/extended-properties" xmlns:vt="http://schemas.openxmlformats.org/officeDocument/2006/docPropsVTypes">
  <TotalTime>5910</TotalTime>
  <Words>8730</Words>
  <Application>Microsoft Office PowerPoint</Application>
  <PresentationFormat>On-screen Show (4:3)</PresentationFormat>
  <Paragraphs>473</Paragraphs>
  <Slides>33</Slides>
  <Notes>33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Verdana</vt:lpstr>
      <vt:lpstr>Default Design</vt:lpstr>
      <vt:lpstr>-MODULE 6- Case Study Snapshots</vt:lpstr>
      <vt:lpstr>Module Objectives</vt:lpstr>
      <vt:lpstr>Case Studies Available</vt:lpstr>
      <vt:lpstr>Sample Case Studies</vt:lpstr>
      <vt:lpstr>Sample Case Studies (cont.)</vt:lpstr>
      <vt:lpstr>Sample Case Studies (cont.)</vt:lpstr>
      <vt:lpstr>MD SHA Lane Closure Analysis Program</vt:lpstr>
      <vt:lpstr>Lane Closure Analysis Program (LCAP) </vt:lpstr>
      <vt:lpstr>LCAP Description</vt:lpstr>
      <vt:lpstr>LCAP Steps</vt:lpstr>
      <vt:lpstr>Sample LCAP Output</vt:lpstr>
      <vt:lpstr>QuickZone Case Study Snapshots</vt:lpstr>
      <vt:lpstr>Snapshot #1: I-40 Full Closure Feasibility Assessment</vt:lpstr>
      <vt:lpstr>Snapshot #1: I-40 Full Closure Feasibility Assessment</vt:lpstr>
      <vt:lpstr>Full Closure Advantages</vt:lpstr>
      <vt:lpstr>Why QuickZone? It Eliminated the Guess Work!</vt:lpstr>
      <vt:lpstr>Scope of TDOT Study</vt:lpstr>
      <vt:lpstr>QuickZone Study</vt:lpstr>
      <vt:lpstr>Key Observations</vt:lpstr>
      <vt:lpstr>Key Observations</vt:lpstr>
      <vt:lpstr>Key Observations (cont.)</vt:lpstr>
      <vt:lpstr>Snapshot #2: I-95 Operational Analysis for Lane Closures at Night </vt:lpstr>
      <vt:lpstr>The Problem</vt:lpstr>
      <vt:lpstr>The Solution</vt:lpstr>
      <vt:lpstr>Woodrow Wilson Bridge QuickZone Network</vt:lpstr>
      <vt:lpstr>Key Observations:</vt:lpstr>
      <vt:lpstr>Key Observations:</vt:lpstr>
      <vt:lpstr>Case Study Snapshot #3: Justifying the Additional Cost of Night Work in Nova Scotia</vt:lpstr>
      <vt:lpstr>The Problem</vt:lpstr>
      <vt:lpstr>The Solution</vt:lpstr>
      <vt:lpstr>Key Observations: QuickZone:</vt:lpstr>
      <vt:lpstr>More Case Studies and Successful Applications</vt:lpstr>
      <vt:lpstr>Module Recap</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228</cp:revision>
  <dcterms:created xsi:type="dcterms:W3CDTF">2003-08-18T20:36:41Z</dcterms:created>
  <dcterms:modified xsi:type="dcterms:W3CDTF">2025-04-09T15:58:35Z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